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3AE6C482_3E912E81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3AE6C4A1_0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8"/>
  </p:notesMasterIdLst>
  <p:sldIdLst>
    <p:sldId id="256" r:id="rId5"/>
    <p:sldId id="257" r:id="rId6"/>
    <p:sldId id="988202148" r:id="rId7"/>
    <p:sldId id="988202140" r:id="rId8"/>
    <p:sldId id="988202149" r:id="rId9"/>
    <p:sldId id="988202154" r:id="rId10"/>
    <p:sldId id="988202151" r:id="rId11"/>
    <p:sldId id="988202115" r:id="rId12"/>
    <p:sldId id="988202114" r:id="rId13"/>
    <p:sldId id="988202142" r:id="rId14"/>
    <p:sldId id="988202145" r:id="rId15"/>
    <p:sldId id="988202117" r:id="rId16"/>
    <p:sldId id="461" r:id="rId17"/>
    <p:sldId id="988202139" r:id="rId18"/>
    <p:sldId id="260" r:id="rId19"/>
    <p:sldId id="988202120" r:id="rId20"/>
    <p:sldId id="988202124" r:id="rId21"/>
    <p:sldId id="988202129" r:id="rId22"/>
    <p:sldId id="988202138" r:id="rId23"/>
    <p:sldId id="988202152" r:id="rId24"/>
    <p:sldId id="988202155" r:id="rId25"/>
    <p:sldId id="988202153" r:id="rId26"/>
    <p:sldId id="988202135" r:id="rId27"/>
  </p:sldIdLst>
  <p:sldSz cx="12192000" cy="6858000"/>
  <p:notesSz cx="7010400" cy="9296400"/>
  <p:custDataLst>
    <p:tags r:id="rId2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38" roundtripDataSignature="AMtx7mg6apg8n0O32Q92YKp/lKcL+8rWY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4FA102E-6AA8-12E7-ACFD-58BB13DCFA6E}" name="roopa.matole@hdrinc.com" initials="MR" userId="roopa.matole@hdrinc.com" providerId="None"/>
  <p188:author id="{399A2748-103D-D6C7-2DE5-DF60F4B5B071}" name="Overstreet, Jackson" initials="JO" userId="S::Jackson.Overstreet@kcmo.org::dbf74f6d-ca2c-4732-aa09-d43652c14ff2" providerId="AD"/>
  <p188:author id="{2CC7C952-909D-263B-97F2-2EB916FD32D5}" name="alex" initials="a" userId="S::alex@parsonkc.com::99d74261-ef2c-4ac7-aa01-c9be99f19767" providerId="AD"/>
  <p188:author id="{0DF35266-A02A-80A1-16F9-7F79DD781950}" name="Bond, Matt" initials="DB" userId="S::DBOND@hdrinc.com::9eb1d5a0-b8b6-42ea-8b73-e271ec473810" providerId="AD"/>
  <p188:author id="{34687190-4E53-154D-58C8-227483656DD5}" name="Alex Miller" initials="AM" userId="S::alex_parsonkc.com#ext#@hdrinc.onmicrosoft.com::8315f604-8e8b-4885-bf76-18f9e7328335" providerId="AD"/>
  <p188:author id="{253D12EC-76E0-A1D3-FD40-F0C9322771D9}" name="Alex Miller" initials="AM" userId="4a8f9aef805017ae" providerId="Windows Live"/>
  <p188:author id="{933F77F4-D15B-C7B3-8668-EFAF32697D99}" name="Brooke Snider" initials="BS" userId="327205369b0867d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E1FD"/>
    <a:srgbClr val="FFFFFF"/>
    <a:srgbClr val="F7FAFC"/>
    <a:srgbClr val="00DE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5CFE9D-4116-1CA9-4EF0-4B9A73047651}" v="1" dt="2025-10-28T14:09:32.253"/>
    <p1510:client id="{24B1C628-090D-8719-EA10-7BECEA35B653}" v="24" dt="2025-10-28T19:23:43.530"/>
    <p1510:client id="{264045DE-43F6-9E2A-A944-C11AD5984D04}" v="101" dt="2025-10-27T17:09:27.855"/>
    <p1510:client id="{49E835BE-362B-73A3-AE14-9DD5892D80FA}" v="3" dt="2025-10-28T15:37:34.249"/>
    <p1510:client id="{A4CDDE36-3E34-439A-3400-4944628B55DB}" v="83" dt="2025-10-27T17:04:06.832"/>
    <p1510:client id="{F9593F1F-090B-B6F6-453F-36C6A7873BF6}" v="8" dt="2025-10-27T16:54:11.6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23"/>
    <p:restoredTop sz="94609"/>
  </p:normalViewPr>
  <p:slideViewPr>
    <p:cSldViewPr snapToGrid="0">
      <p:cViewPr varScale="1">
        <p:scale>
          <a:sx n="71" d="100"/>
          <a:sy n="71" d="100"/>
        </p:scale>
        <p:origin x="6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8" Type="http://customschemas.google.com/relationships/presentationmetadata" Target="meta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omments/modernComment_3AE6C482_3E912E8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9577A72-6B61-4F52-BFB4-490B103007AC}" authorId="{253D12EC-76E0-A1D3-FD40-F0C9322771D9}" status="resolved" created="2025-10-09T16:16:50.296" complete="100000">
    <pc:sldMkLst xmlns:pc="http://schemas.microsoft.com/office/powerpoint/2013/main/command">
      <pc:docMk/>
      <pc:sldMk cId="1049702017" sldId="988202114"/>
    </pc:sldMkLst>
    <p188:txBody>
      <a:bodyPr/>
      <a:lstStyle/>
      <a:p>
        <a:r>
          <a:rPr lang="en-US"/>
          <a:t>shutdown for upgrades and repairs.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10-09T19:45:14.289" authorId="{933F77F4-D15B-C7B3-8668-EFAF32697D99}"/>
          </p223:rxn>
        </p223:reactions>
      </p:ext>
    </p188:extLst>
  </p188:cm>
</p188:cmLst>
</file>

<file path=ppt/comments/modernComment_3AE6C4A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50A7346-CF14-4FAC-B054-2BABEACD22C9}" authorId="{253D12EC-76E0-A1D3-FD40-F0C9322771D9}" status="resolved" created="2025-10-09T16:19:08.23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988202145"/>
      <ac:spMk id="7" creationId="{EB0501EC-F63D-652C-CF98-23CBC8F795F1}"/>
    </ac:deMkLst>
    <p188:txBody>
      <a:bodyPr/>
      <a:lstStyle/>
      <a:p>
        <a:r>
          <a:rPr lang="en-US"/>
          <a:t>Current percent in our construction cost with transmission mains - project would go up in price the further away we get from this location...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2d3fd9acc1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2d3fd9acc1_2_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205" name="Google Shape;205;g32d3fd9acc1_2_1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253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2dd57256b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32dd57256b3_0_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endParaRPr lang="en-US" dirty="0"/>
          </a:p>
        </p:txBody>
      </p:sp>
      <p:sp>
        <p:nvSpPr>
          <p:cNvPr id="239" name="Google Shape;239;g32dd57256b3_0_1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D8CF6-7E08-4041-A033-6EF02A8B9F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084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FC8B8-63E8-B746-B8B8-59E3823F9C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75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5959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2dd57256b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32dd57256b3_0_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indent="0"/>
            <a:endParaRPr lang="en-US" b="1" dirty="0"/>
          </a:p>
        </p:txBody>
      </p:sp>
      <p:sp>
        <p:nvSpPr>
          <p:cNvPr id="239" name="Google Shape;239;g32dd57256b3_0_1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>
          <a:extLst>
            <a:ext uri="{FF2B5EF4-FFF2-40B4-BE49-F238E27FC236}">
              <a16:creationId xmlns:a16="http://schemas.microsoft.com/office/drawing/2014/main" id="{23D143D2-DFB3-3E5C-9D5E-91A4C0100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2dd57256b3_0_11:notes">
            <a:extLst>
              <a:ext uri="{FF2B5EF4-FFF2-40B4-BE49-F238E27FC236}">
                <a16:creationId xmlns:a16="http://schemas.microsoft.com/office/drawing/2014/main" id="{B6A55CB6-3434-60C6-6229-6DD7E37407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32dd57256b3_0_11:notes">
            <a:extLst>
              <a:ext uri="{FF2B5EF4-FFF2-40B4-BE49-F238E27FC236}">
                <a16:creationId xmlns:a16="http://schemas.microsoft.com/office/drawing/2014/main" id="{EA480678-CC0D-9004-8E4E-D665499D2D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endParaRPr lang="en-US" dirty="0"/>
          </a:p>
        </p:txBody>
      </p:sp>
      <p:sp>
        <p:nvSpPr>
          <p:cNvPr id="239" name="Google Shape;239;g32dd57256b3_0_11:notes">
            <a:extLst>
              <a:ext uri="{FF2B5EF4-FFF2-40B4-BE49-F238E27FC236}">
                <a16:creationId xmlns:a16="http://schemas.microsoft.com/office/drawing/2014/main" id="{F8597038-A328-BF60-9383-3BE563A03B2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5574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>
          <a:extLst>
            <a:ext uri="{FF2B5EF4-FFF2-40B4-BE49-F238E27FC236}">
              <a16:creationId xmlns:a16="http://schemas.microsoft.com/office/drawing/2014/main" id="{FEFDA0FC-187D-7862-2DA5-F63A92341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2dd57256b3_0_11:notes">
            <a:extLst>
              <a:ext uri="{FF2B5EF4-FFF2-40B4-BE49-F238E27FC236}">
                <a16:creationId xmlns:a16="http://schemas.microsoft.com/office/drawing/2014/main" id="{5457C0FC-CBE5-24A3-7E9F-2AF175AC12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32dd57256b3_0_11:notes">
            <a:extLst>
              <a:ext uri="{FF2B5EF4-FFF2-40B4-BE49-F238E27FC236}">
                <a16:creationId xmlns:a16="http://schemas.microsoft.com/office/drawing/2014/main" id="{D27686D6-12C5-516B-4749-76F2E21C9C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endParaRPr lang="en-US" dirty="0"/>
          </a:p>
        </p:txBody>
      </p:sp>
      <p:sp>
        <p:nvSpPr>
          <p:cNvPr id="239" name="Google Shape;239;g32dd57256b3_0_11:notes">
            <a:extLst>
              <a:ext uri="{FF2B5EF4-FFF2-40B4-BE49-F238E27FC236}">
                <a16:creationId xmlns:a16="http://schemas.microsoft.com/office/drawing/2014/main" id="{182C5EEC-CCF8-0EE0-6F68-D11EC8C8462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058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>
          <a:extLst>
            <a:ext uri="{FF2B5EF4-FFF2-40B4-BE49-F238E27FC236}">
              <a16:creationId xmlns:a16="http://schemas.microsoft.com/office/drawing/2014/main" id="{34F630BC-82B9-4173-6704-02A29084E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2dd57256b3_0_11:notes">
            <a:extLst>
              <a:ext uri="{FF2B5EF4-FFF2-40B4-BE49-F238E27FC236}">
                <a16:creationId xmlns:a16="http://schemas.microsoft.com/office/drawing/2014/main" id="{A5F275C5-247E-D00E-A1D5-27B6874718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32dd57256b3_0_11:notes">
            <a:extLst>
              <a:ext uri="{FF2B5EF4-FFF2-40B4-BE49-F238E27FC236}">
                <a16:creationId xmlns:a16="http://schemas.microsoft.com/office/drawing/2014/main" id="{9F0C2661-3532-DD2C-D9DB-EC5BC2A04A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239" name="Google Shape;239;g32dd57256b3_0_11:notes">
            <a:extLst>
              <a:ext uri="{FF2B5EF4-FFF2-40B4-BE49-F238E27FC236}">
                <a16:creationId xmlns:a16="http://schemas.microsoft.com/office/drawing/2014/main" id="{C06364A5-661D-500F-C0E0-495D408804D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992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8825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2d3fd9acc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2d3fd9acc1_2_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g32d3fd9acc1_2_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B9906-E8F2-545B-87D3-669C751AC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50BBD6-51F5-F488-049F-F13D92BD95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44C631-D36E-DFAD-F3D5-7A3E5A158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02790-DBDE-A6B0-5A45-A0CAA69242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74866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6150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8128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398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587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522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7862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9691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D8CF6-7E08-4041-A033-6EF02A8B9F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12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D8CF6-7E08-4041-A033-6EF02A8B9F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86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 green">
  <p:cSld name="3_Title slide green">
    <p:bg>
      <p:bgPr>
        <a:solidFill>
          <a:srgbClr val="007DC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5"/>
          <p:cNvSpPr txBox="1">
            <a:spLocks noGrp="1"/>
          </p:cNvSpPr>
          <p:nvPr>
            <p:ph type="ctrTitle"/>
          </p:nvPr>
        </p:nvSpPr>
        <p:spPr>
          <a:xfrm>
            <a:off x="600075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CFDFD"/>
              </a:buClr>
              <a:buSzPts val="4800"/>
              <a:buFont typeface="Arial"/>
              <a:buNone/>
              <a:defRPr sz="4800" b="1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ubTitle" idx="1"/>
          </p:nvPr>
        </p:nvSpPr>
        <p:spPr>
          <a:xfrm>
            <a:off x="600075" y="3602038"/>
            <a:ext cx="9144000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 sz="2400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body" idx="2"/>
          </p:nvPr>
        </p:nvSpPr>
        <p:spPr>
          <a:xfrm>
            <a:off x="638175" y="4711701"/>
            <a:ext cx="3860800" cy="5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2800"/>
              <a:buNone/>
              <a:defRPr sz="2800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body" idx="3"/>
          </p:nvPr>
        </p:nvSpPr>
        <p:spPr>
          <a:xfrm>
            <a:off x="638175" y="5507491"/>
            <a:ext cx="2790825" cy="273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1400"/>
              <a:buNone/>
              <a:defRPr sz="1400" i="1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body" idx="4"/>
          </p:nvPr>
        </p:nvSpPr>
        <p:spPr>
          <a:xfrm>
            <a:off x="638174" y="5859463"/>
            <a:ext cx="728662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2200"/>
              <a:buNone/>
              <a:defRPr sz="2200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/>
          <p:nvPr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FCFD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5"/>
          <p:cNvSpPr/>
          <p:nvPr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FCFD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C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5"/>
          <p:cNvSpPr txBox="1"/>
          <p:nvPr/>
        </p:nvSpPr>
        <p:spPr>
          <a:xfrm>
            <a:off x="11164887" y="331111"/>
            <a:ext cx="49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 u="none" strike="noStrike" cap="none">
                <a:solidFill>
                  <a:srgbClr val="007DC3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1" i="0" u="none" strike="noStrike" cap="none">
              <a:solidFill>
                <a:srgbClr val="007D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15"/>
          <p:cNvSpPr txBox="1">
            <a:spLocks noGrp="1"/>
          </p:cNvSpPr>
          <p:nvPr>
            <p:ph type="body" idx="5"/>
          </p:nvPr>
        </p:nvSpPr>
        <p:spPr>
          <a:xfrm>
            <a:off x="3994150" y="331788"/>
            <a:ext cx="4205288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DC3"/>
              </a:buClr>
              <a:buSzPts val="1400"/>
              <a:buNone/>
              <a:defRPr sz="1400" b="1">
                <a:solidFill>
                  <a:srgbClr val="007DC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" name="Google Shape;22;p15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9889" y="302535"/>
            <a:ext cx="1954051" cy="53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4358" y="5095875"/>
            <a:ext cx="3185829" cy="421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nimated city logo image">
  <p:cSld name="2_animated city logo image">
    <p:bg>
      <p:bgPr>
        <a:solidFill>
          <a:srgbClr val="E1E8EF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/>
          <p:nvPr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5"/>
          <p:cNvSpPr/>
          <p:nvPr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 b="1">
                <a:solidFill>
                  <a:srgbClr val="E1E8E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 b="1">
                <a:solidFill>
                  <a:srgbClr val="E1E8E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 b="1">
                <a:solidFill>
                  <a:srgbClr val="E1E8E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 b="1">
                <a:solidFill>
                  <a:srgbClr val="E1E8E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 b="1">
                <a:solidFill>
                  <a:srgbClr val="E1E8E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 b="1">
                <a:solidFill>
                  <a:srgbClr val="E1E8E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 b="1">
                <a:solidFill>
                  <a:srgbClr val="E1E8E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 b="1">
                <a:solidFill>
                  <a:srgbClr val="E1E8E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 b="1">
                <a:solidFill>
                  <a:srgbClr val="E1E8E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body" idx="1"/>
          </p:nvPr>
        </p:nvSpPr>
        <p:spPr>
          <a:xfrm>
            <a:off x="3994150" y="331788"/>
            <a:ext cx="4205288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8EF"/>
              </a:buClr>
              <a:buSzPts val="1400"/>
              <a:buNone/>
              <a:defRPr sz="1400" b="1">
                <a:solidFill>
                  <a:srgbClr val="E1E8E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7" name="Google Shape;107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18740" y="2261863"/>
            <a:ext cx="8554519" cy="2612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animated city logo image">
  <p:cSld name="5_animated city logo image">
    <p:bg>
      <p:bgPr>
        <a:solidFill>
          <a:srgbClr val="E1E8E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/>
          <p:nvPr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6"/>
          <p:cNvSpPr/>
          <p:nvPr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 b="1">
                <a:solidFill>
                  <a:srgbClr val="E1E8E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 b="1">
                <a:solidFill>
                  <a:srgbClr val="E1E8E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 b="1">
                <a:solidFill>
                  <a:srgbClr val="E1E8E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 b="1">
                <a:solidFill>
                  <a:srgbClr val="E1E8E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 b="1">
                <a:solidFill>
                  <a:srgbClr val="E1E8E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 b="1">
                <a:solidFill>
                  <a:srgbClr val="E1E8E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 b="1">
                <a:solidFill>
                  <a:srgbClr val="E1E8E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 b="1">
                <a:solidFill>
                  <a:srgbClr val="E1E8E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 b="1">
                <a:solidFill>
                  <a:srgbClr val="E1E8E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3994150" y="331788"/>
            <a:ext cx="4205288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8EF"/>
              </a:buClr>
              <a:buSzPts val="1400"/>
              <a:buNone/>
              <a:defRPr sz="1400" b="1">
                <a:solidFill>
                  <a:srgbClr val="E1E8E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3" name="Google Shape;113;p26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3465" y="2476498"/>
            <a:ext cx="6925070" cy="1905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6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6675" y="5250969"/>
            <a:ext cx="12258675" cy="5664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green">
  <p:cSld name="2_Title slide green">
    <p:bg>
      <p:bgPr>
        <a:solidFill>
          <a:srgbClr val="E1E8E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>
            <a:spLocks noGrp="1"/>
          </p:cNvSpPr>
          <p:nvPr>
            <p:ph type="ctrTitle"/>
          </p:nvPr>
        </p:nvSpPr>
        <p:spPr>
          <a:xfrm>
            <a:off x="600075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252C"/>
              </a:buClr>
              <a:buSzPts val="4800"/>
              <a:buFont typeface="Arial"/>
              <a:buNone/>
              <a:defRPr sz="4800" b="1">
                <a:solidFill>
                  <a:srgbClr val="1D252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subTitle" idx="1"/>
          </p:nvPr>
        </p:nvSpPr>
        <p:spPr>
          <a:xfrm>
            <a:off x="600075" y="3602038"/>
            <a:ext cx="9144000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52C"/>
              </a:buClr>
              <a:buSzPts val="2400"/>
              <a:buNone/>
              <a:defRPr sz="2400">
                <a:solidFill>
                  <a:srgbClr val="1D252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18" name="Google Shape;11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83251" y="5095875"/>
            <a:ext cx="3108674" cy="411571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7"/>
          <p:cNvSpPr txBox="1">
            <a:spLocks noGrp="1"/>
          </p:cNvSpPr>
          <p:nvPr>
            <p:ph type="body" idx="2"/>
          </p:nvPr>
        </p:nvSpPr>
        <p:spPr>
          <a:xfrm>
            <a:off x="638175" y="4711701"/>
            <a:ext cx="3860800" cy="5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52C"/>
              </a:buClr>
              <a:buSzPts val="2800"/>
              <a:buNone/>
              <a:defRPr sz="2800">
                <a:solidFill>
                  <a:srgbClr val="1D252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body" idx="3"/>
          </p:nvPr>
        </p:nvSpPr>
        <p:spPr>
          <a:xfrm>
            <a:off x="638175" y="5507491"/>
            <a:ext cx="2790825" cy="273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52C"/>
              </a:buClr>
              <a:buSzPts val="1400"/>
              <a:buNone/>
              <a:defRPr sz="1400" i="1">
                <a:solidFill>
                  <a:srgbClr val="1D252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7"/>
          <p:cNvSpPr txBox="1">
            <a:spLocks noGrp="1"/>
          </p:cNvSpPr>
          <p:nvPr>
            <p:ph type="body" idx="4"/>
          </p:nvPr>
        </p:nvSpPr>
        <p:spPr>
          <a:xfrm>
            <a:off x="638174" y="5859463"/>
            <a:ext cx="728662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52C"/>
              </a:buClr>
              <a:buSzPts val="2200"/>
              <a:buNone/>
              <a:defRPr sz="2200">
                <a:solidFill>
                  <a:srgbClr val="1D252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7"/>
          <p:cNvSpPr/>
          <p:nvPr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7"/>
          <p:cNvSpPr/>
          <p:nvPr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C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7"/>
          <p:cNvSpPr txBox="1"/>
          <p:nvPr/>
        </p:nvSpPr>
        <p:spPr>
          <a:xfrm>
            <a:off x="11164887" y="331111"/>
            <a:ext cx="49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>
                <a:solidFill>
                  <a:srgbClr val="FCFDFD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1">
              <a:solidFill>
                <a:srgbClr val="FC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5"/>
          </p:nvPr>
        </p:nvSpPr>
        <p:spPr>
          <a:xfrm>
            <a:off x="3994150" y="331788"/>
            <a:ext cx="4205288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1400"/>
              <a:buNone/>
              <a:defRPr sz="1400" b="1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6" name="Google Shape;126;p27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889" y="304477"/>
            <a:ext cx="1954051" cy="537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E1E8E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252C"/>
              </a:buClr>
              <a:buSzPts val="4400"/>
              <a:buFont typeface="Arial"/>
              <a:buNone/>
              <a:defRPr>
                <a:solidFill>
                  <a:srgbClr val="1D252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8"/>
          <p:cNvSpPr txBox="1">
            <a:spLocks noGrp="1"/>
          </p:cNvSpPr>
          <p:nvPr>
            <p:ph type="body" idx="1"/>
          </p:nvPr>
        </p:nvSpPr>
        <p:spPr>
          <a:xfrm>
            <a:off x="600075" y="2644609"/>
            <a:ext cx="10991850" cy="352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52C"/>
              </a:buClr>
              <a:buSzPts val="2800"/>
              <a:buChar char="•"/>
              <a:defRPr>
                <a:solidFill>
                  <a:srgbClr val="1D252C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2400"/>
              <a:buChar char="•"/>
              <a:defRPr>
                <a:solidFill>
                  <a:srgbClr val="1D252C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2000"/>
              <a:buChar char="•"/>
              <a:defRPr>
                <a:solidFill>
                  <a:srgbClr val="1D252C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1800"/>
              <a:buChar char="•"/>
              <a:defRPr>
                <a:solidFill>
                  <a:srgbClr val="1D252C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1800"/>
              <a:buChar char="•"/>
              <a:defRPr>
                <a:solidFill>
                  <a:srgbClr val="1D252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28"/>
          <p:cNvSpPr/>
          <p:nvPr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8"/>
          <p:cNvSpPr/>
          <p:nvPr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C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8"/>
          <p:cNvSpPr txBox="1"/>
          <p:nvPr/>
        </p:nvSpPr>
        <p:spPr>
          <a:xfrm>
            <a:off x="11164887" y="331111"/>
            <a:ext cx="49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>
                <a:solidFill>
                  <a:srgbClr val="FCFDFD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1">
              <a:solidFill>
                <a:srgbClr val="FC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8"/>
          <p:cNvSpPr txBox="1">
            <a:spLocks noGrp="1"/>
          </p:cNvSpPr>
          <p:nvPr>
            <p:ph type="body" idx="2"/>
          </p:nvPr>
        </p:nvSpPr>
        <p:spPr>
          <a:xfrm>
            <a:off x="3994150" y="331788"/>
            <a:ext cx="4205288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1400"/>
              <a:buNone/>
              <a:defRPr sz="1400" b="1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4" name="Google Shape;134;p28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9889" y="304477"/>
            <a:ext cx="1954051" cy="537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bg>
      <p:bgPr>
        <a:solidFill>
          <a:srgbClr val="E1E8EF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9"/>
          <p:cNvSpPr txBox="1">
            <a:spLocks noGrp="1"/>
          </p:cNvSpPr>
          <p:nvPr>
            <p:ph type="title"/>
          </p:nvPr>
        </p:nvSpPr>
        <p:spPr>
          <a:xfrm>
            <a:off x="600075" y="1143765"/>
            <a:ext cx="10991850" cy="282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252C"/>
              </a:buClr>
              <a:buSzPts val="4400"/>
              <a:buFont typeface="Arial"/>
              <a:buNone/>
              <a:defRPr>
                <a:solidFill>
                  <a:srgbClr val="1D252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9"/>
          <p:cNvSpPr txBox="1">
            <a:spLocks noGrp="1"/>
          </p:cNvSpPr>
          <p:nvPr>
            <p:ph type="body" idx="1"/>
          </p:nvPr>
        </p:nvSpPr>
        <p:spPr>
          <a:xfrm>
            <a:off x="600075" y="4010025"/>
            <a:ext cx="10991850" cy="21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52C"/>
              </a:buClr>
              <a:buSzPts val="2800"/>
              <a:buNone/>
              <a:defRPr>
                <a:solidFill>
                  <a:srgbClr val="1D252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A8C"/>
              </a:buClr>
              <a:buSzPts val="2000"/>
              <a:buNone/>
              <a:defRPr sz="2000">
                <a:solidFill>
                  <a:srgbClr val="898A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A8C"/>
              </a:buClr>
              <a:buSzPts val="1800"/>
              <a:buNone/>
              <a:defRPr sz="1800">
                <a:solidFill>
                  <a:srgbClr val="898A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A8C"/>
              </a:buClr>
              <a:buSzPts val="1600"/>
              <a:buNone/>
              <a:defRPr sz="1600">
                <a:solidFill>
                  <a:srgbClr val="898A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A8C"/>
              </a:buClr>
              <a:buSzPts val="1600"/>
              <a:buNone/>
              <a:defRPr sz="1600">
                <a:solidFill>
                  <a:srgbClr val="898A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A8C"/>
              </a:buClr>
              <a:buSzPts val="1600"/>
              <a:buNone/>
              <a:defRPr sz="1600">
                <a:solidFill>
                  <a:srgbClr val="898A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A8C"/>
              </a:buClr>
              <a:buSzPts val="1600"/>
              <a:buNone/>
              <a:defRPr sz="1600">
                <a:solidFill>
                  <a:srgbClr val="898A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A8C"/>
              </a:buClr>
              <a:buSzPts val="1600"/>
              <a:buNone/>
              <a:defRPr sz="1600">
                <a:solidFill>
                  <a:srgbClr val="898A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A8C"/>
              </a:buClr>
              <a:buSzPts val="1600"/>
              <a:buNone/>
              <a:defRPr sz="1600">
                <a:solidFill>
                  <a:srgbClr val="898A8C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29"/>
          <p:cNvSpPr/>
          <p:nvPr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9"/>
          <p:cNvSpPr/>
          <p:nvPr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C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9"/>
          <p:cNvSpPr txBox="1"/>
          <p:nvPr/>
        </p:nvSpPr>
        <p:spPr>
          <a:xfrm>
            <a:off x="11164887" y="331111"/>
            <a:ext cx="49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>
                <a:solidFill>
                  <a:srgbClr val="FCFDFD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1">
              <a:solidFill>
                <a:srgbClr val="FC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9"/>
          <p:cNvSpPr txBox="1">
            <a:spLocks noGrp="1"/>
          </p:cNvSpPr>
          <p:nvPr>
            <p:ph type="body" idx="2"/>
          </p:nvPr>
        </p:nvSpPr>
        <p:spPr>
          <a:xfrm>
            <a:off x="3994150" y="331788"/>
            <a:ext cx="4205288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1400"/>
              <a:buNone/>
              <a:defRPr sz="1400" b="1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2" name="Google Shape;142;p29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9889" y="304477"/>
            <a:ext cx="1954051" cy="537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bg>
      <p:bgPr>
        <a:solidFill>
          <a:srgbClr val="E1E8E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0"/>
          <p:cNvSpPr txBox="1"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252C"/>
              </a:buClr>
              <a:buSzPts val="4400"/>
              <a:buFont typeface="Arial"/>
              <a:buNone/>
              <a:defRPr>
                <a:solidFill>
                  <a:srgbClr val="1D252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0"/>
          <p:cNvSpPr txBox="1">
            <a:spLocks noGrp="1"/>
          </p:cNvSpPr>
          <p:nvPr>
            <p:ph type="body" idx="1"/>
          </p:nvPr>
        </p:nvSpPr>
        <p:spPr>
          <a:xfrm>
            <a:off x="600075" y="2792988"/>
            <a:ext cx="5355452" cy="328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52C"/>
              </a:buClr>
              <a:buSzPts val="2800"/>
              <a:buChar char="•"/>
              <a:defRPr>
                <a:solidFill>
                  <a:srgbClr val="1D252C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2400"/>
              <a:buChar char="•"/>
              <a:defRPr>
                <a:solidFill>
                  <a:srgbClr val="1D252C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2000"/>
              <a:buChar char="•"/>
              <a:defRPr>
                <a:solidFill>
                  <a:srgbClr val="1D252C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1800"/>
              <a:buChar char="•"/>
              <a:defRPr>
                <a:solidFill>
                  <a:srgbClr val="1D252C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1800"/>
              <a:buChar char="•"/>
              <a:defRPr>
                <a:solidFill>
                  <a:srgbClr val="1D252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body" idx="2"/>
          </p:nvPr>
        </p:nvSpPr>
        <p:spPr>
          <a:xfrm>
            <a:off x="6236473" y="2792988"/>
            <a:ext cx="5355452" cy="328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52C"/>
              </a:buClr>
              <a:buSzPts val="2800"/>
              <a:buChar char="•"/>
              <a:defRPr>
                <a:solidFill>
                  <a:srgbClr val="1D252C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2400"/>
              <a:buChar char="•"/>
              <a:defRPr>
                <a:solidFill>
                  <a:srgbClr val="1D252C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2000"/>
              <a:buChar char="•"/>
              <a:defRPr>
                <a:solidFill>
                  <a:srgbClr val="1D252C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1800"/>
              <a:buChar char="•"/>
              <a:defRPr>
                <a:solidFill>
                  <a:srgbClr val="1D252C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1800"/>
              <a:buChar char="•"/>
              <a:defRPr>
                <a:solidFill>
                  <a:srgbClr val="1D252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0"/>
          <p:cNvSpPr/>
          <p:nvPr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0"/>
          <p:cNvSpPr/>
          <p:nvPr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C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30"/>
          <p:cNvSpPr txBox="1"/>
          <p:nvPr/>
        </p:nvSpPr>
        <p:spPr>
          <a:xfrm>
            <a:off x="11164887" y="331111"/>
            <a:ext cx="49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>
                <a:solidFill>
                  <a:srgbClr val="FCFDFD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1">
              <a:solidFill>
                <a:srgbClr val="FC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30"/>
          <p:cNvSpPr txBox="1">
            <a:spLocks noGrp="1"/>
          </p:cNvSpPr>
          <p:nvPr>
            <p:ph type="body" idx="3"/>
          </p:nvPr>
        </p:nvSpPr>
        <p:spPr>
          <a:xfrm>
            <a:off x="3994150" y="331788"/>
            <a:ext cx="4205288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1400"/>
              <a:buNone/>
              <a:defRPr sz="1400" b="1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1" name="Google Shape;151;p30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9889" y="304477"/>
            <a:ext cx="1954051" cy="537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>
  <p:cSld name="2_Comparison">
    <p:bg>
      <p:bgPr>
        <a:solidFill>
          <a:srgbClr val="E1E8EF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1"/>
          <p:cNvSpPr txBox="1"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252C"/>
              </a:buClr>
              <a:buSzPts val="4400"/>
              <a:buFont typeface="Arial"/>
              <a:buNone/>
              <a:defRPr>
                <a:solidFill>
                  <a:srgbClr val="1D252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body" idx="1"/>
          </p:nvPr>
        </p:nvSpPr>
        <p:spPr>
          <a:xfrm>
            <a:off x="600075" y="2500147"/>
            <a:ext cx="535545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52C"/>
              </a:buClr>
              <a:buSzPts val="2400"/>
              <a:buNone/>
              <a:defRPr sz="2400" b="1">
                <a:solidFill>
                  <a:srgbClr val="1D252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5" name="Google Shape;155;p31"/>
          <p:cNvSpPr txBox="1">
            <a:spLocks noGrp="1"/>
          </p:cNvSpPr>
          <p:nvPr>
            <p:ph type="body" idx="2"/>
          </p:nvPr>
        </p:nvSpPr>
        <p:spPr>
          <a:xfrm>
            <a:off x="600075" y="3324059"/>
            <a:ext cx="5355452" cy="2758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52C"/>
              </a:buClr>
              <a:buSzPts val="2400"/>
              <a:buChar char="•"/>
              <a:defRPr sz="2400">
                <a:solidFill>
                  <a:srgbClr val="1D252C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2000"/>
              <a:buChar char="•"/>
              <a:defRPr sz="2000">
                <a:solidFill>
                  <a:srgbClr val="1D252C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1800"/>
              <a:buChar char="•"/>
              <a:defRPr sz="1800">
                <a:solidFill>
                  <a:srgbClr val="1D252C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1600"/>
              <a:buChar char="•"/>
              <a:defRPr sz="1600">
                <a:solidFill>
                  <a:srgbClr val="1D252C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1600"/>
              <a:buChar char="•"/>
              <a:defRPr sz="1600">
                <a:solidFill>
                  <a:srgbClr val="1D252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31"/>
          <p:cNvSpPr txBox="1">
            <a:spLocks noGrp="1"/>
          </p:cNvSpPr>
          <p:nvPr>
            <p:ph type="body" idx="3"/>
          </p:nvPr>
        </p:nvSpPr>
        <p:spPr>
          <a:xfrm>
            <a:off x="6236473" y="2500147"/>
            <a:ext cx="535545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52C"/>
              </a:buClr>
              <a:buSzPts val="2400"/>
              <a:buNone/>
              <a:defRPr sz="2400" b="1">
                <a:solidFill>
                  <a:srgbClr val="1D252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7" name="Google Shape;157;p31"/>
          <p:cNvSpPr txBox="1">
            <a:spLocks noGrp="1"/>
          </p:cNvSpPr>
          <p:nvPr>
            <p:ph type="body" idx="4"/>
          </p:nvPr>
        </p:nvSpPr>
        <p:spPr>
          <a:xfrm>
            <a:off x="6236473" y="3324059"/>
            <a:ext cx="5355452" cy="2758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52C"/>
              </a:buClr>
              <a:buSzPts val="2400"/>
              <a:buChar char="•"/>
              <a:defRPr sz="2400">
                <a:solidFill>
                  <a:srgbClr val="1D252C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2000"/>
              <a:buChar char="•"/>
              <a:defRPr sz="2000">
                <a:solidFill>
                  <a:srgbClr val="1D252C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1800"/>
              <a:buChar char="•"/>
              <a:defRPr sz="1800">
                <a:solidFill>
                  <a:srgbClr val="1D252C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1600"/>
              <a:buChar char="•"/>
              <a:defRPr sz="1600">
                <a:solidFill>
                  <a:srgbClr val="1D252C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1600"/>
              <a:buChar char="•"/>
              <a:defRPr sz="1600">
                <a:solidFill>
                  <a:srgbClr val="1D252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31"/>
          <p:cNvSpPr/>
          <p:nvPr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1"/>
          <p:cNvSpPr/>
          <p:nvPr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C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1"/>
          <p:cNvSpPr txBox="1"/>
          <p:nvPr/>
        </p:nvSpPr>
        <p:spPr>
          <a:xfrm>
            <a:off x="11164887" y="331111"/>
            <a:ext cx="49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>
                <a:solidFill>
                  <a:srgbClr val="FCFDFD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1">
              <a:solidFill>
                <a:srgbClr val="FC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31"/>
          <p:cNvSpPr txBox="1">
            <a:spLocks noGrp="1"/>
          </p:cNvSpPr>
          <p:nvPr>
            <p:ph type="body" idx="5"/>
          </p:nvPr>
        </p:nvSpPr>
        <p:spPr>
          <a:xfrm>
            <a:off x="3994150" y="331788"/>
            <a:ext cx="4205288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1400"/>
              <a:buNone/>
              <a:defRPr sz="1400" b="1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2" name="Google Shape;162;p31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9889" y="304477"/>
            <a:ext cx="1954051" cy="537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bg>
      <p:bgPr>
        <a:solidFill>
          <a:srgbClr val="E1E8EF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2"/>
          <p:cNvSpPr txBox="1">
            <a:spLocks noGrp="1"/>
          </p:cNvSpPr>
          <p:nvPr>
            <p:ph type="title"/>
          </p:nvPr>
        </p:nvSpPr>
        <p:spPr>
          <a:xfrm>
            <a:off x="600075" y="1184110"/>
            <a:ext cx="109918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252C"/>
              </a:buClr>
              <a:buSzPts val="4400"/>
              <a:buFont typeface="Arial"/>
              <a:buNone/>
              <a:defRPr>
                <a:solidFill>
                  <a:srgbClr val="1D252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2"/>
          <p:cNvSpPr/>
          <p:nvPr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32"/>
          <p:cNvSpPr/>
          <p:nvPr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C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32"/>
          <p:cNvSpPr txBox="1"/>
          <p:nvPr/>
        </p:nvSpPr>
        <p:spPr>
          <a:xfrm>
            <a:off x="11164887" y="331111"/>
            <a:ext cx="49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>
                <a:solidFill>
                  <a:srgbClr val="FCFDFD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1">
              <a:solidFill>
                <a:srgbClr val="FC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32"/>
          <p:cNvSpPr txBox="1">
            <a:spLocks noGrp="1"/>
          </p:cNvSpPr>
          <p:nvPr>
            <p:ph type="body" idx="1"/>
          </p:nvPr>
        </p:nvSpPr>
        <p:spPr>
          <a:xfrm>
            <a:off x="3994150" y="331788"/>
            <a:ext cx="4205288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1400"/>
              <a:buNone/>
              <a:defRPr sz="1400" b="1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9" name="Google Shape;169;p32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9889" y="304477"/>
            <a:ext cx="1954051" cy="53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2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6675" y="5250969"/>
            <a:ext cx="12258675" cy="5664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">
  <p:cSld name="5_Blank">
    <p:bg>
      <p:bgPr>
        <a:solidFill>
          <a:srgbClr val="E1E8EF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/>
          <p:nvPr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33"/>
          <p:cNvSpPr/>
          <p:nvPr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C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3"/>
          <p:cNvSpPr txBox="1"/>
          <p:nvPr/>
        </p:nvSpPr>
        <p:spPr>
          <a:xfrm>
            <a:off x="11164887" y="331111"/>
            <a:ext cx="49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>
                <a:solidFill>
                  <a:srgbClr val="FCFDFD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1">
              <a:solidFill>
                <a:srgbClr val="FC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3"/>
          <p:cNvSpPr txBox="1">
            <a:spLocks noGrp="1"/>
          </p:cNvSpPr>
          <p:nvPr>
            <p:ph type="body" idx="1"/>
          </p:nvPr>
        </p:nvSpPr>
        <p:spPr>
          <a:xfrm>
            <a:off x="3994150" y="331788"/>
            <a:ext cx="4205288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1400"/>
              <a:buNone/>
              <a:defRPr sz="1400" b="1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6" name="Google Shape;176;p33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9889" y="304477"/>
            <a:ext cx="1954051" cy="53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3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6675" y="5250969"/>
            <a:ext cx="12258675" cy="5664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with Caption">
  <p:cSld name="2_Content with Caption">
    <p:bg>
      <p:bgPr>
        <a:solidFill>
          <a:srgbClr val="E1E8EF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>
            <a:spLocks noGrp="1"/>
          </p:cNvSpPr>
          <p:nvPr>
            <p:ph type="title"/>
          </p:nvPr>
        </p:nvSpPr>
        <p:spPr>
          <a:xfrm>
            <a:off x="625654" y="1112838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252C"/>
              </a:buClr>
              <a:buSzPts val="3200"/>
              <a:buFont typeface="Arial"/>
              <a:buNone/>
              <a:defRPr sz="3200">
                <a:solidFill>
                  <a:srgbClr val="1D252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4"/>
          <p:cNvSpPr txBox="1">
            <a:spLocks noGrp="1"/>
          </p:cNvSpPr>
          <p:nvPr>
            <p:ph type="body" idx="1"/>
          </p:nvPr>
        </p:nvSpPr>
        <p:spPr>
          <a:xfrm>
            <a:off x="5183188" y="1112838"/>
            <a:ext cx="6172200" cy="5049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52C"/>
              </a:buClr>
              <a:buSzPts val="3200"/>
              <a:buChar char="•"/>
              <a:defRPr sz="3200">
                <a:solidFill>
                  <a:srgbClr val="1D252C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2800"/>
              <a:buChar char="•"/>
              <a:defRPr sz="2800">
                <a:solidFill>
                  <a:srgbClr val="1D252C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2400"/>
              <a:buChar char="•"/>
              <a:defRPr sz="2400">
                <a:solidFill>
                  <a:srgbClr val="1D252C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2000"/>
              <a:buChar char="•"/>
              <a:defRPr sz="2000">
                <a:solidFill>
                  <a:srgbClr val="1D252C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52C"/>
              </a:buClr>
              <a:buSzPts val="2000"/>
              <a:buChar char="•"/>
              <a:defRPr sz="2000">
                <a:solidFill>
                  <a:srgbClr val="1D252C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1" name="Google Shape;181;p34"/>
          <p:cNvSpPr txBox="1">
            <a:spLocks noGrp="1"/>
          </p:cNvSpPr>
          <p:nvPr>
            <p:ph type="body" idx="2"/>
          </p:nvPr>
        </p:nvSpPr>
        <p:spPr>
          <a:xfrm>
            <a:off x="625654" y="2713038"/>
            <a:ext cx="3932237" cy="3449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52C"/>
              </a:buClr>
              <a:buSzPts val="1600"/>
              <a:buNone/>
              <a:defRPr sz="1600">
                <a:solidFill>
                  <a:srgbClr val="1D252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2" name="Google Shape;182;p34"/>
          <p:cNvSpPr/>
          <p:nvPr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34"/>
          <p:cNvSpPr/>
          <p:nvPr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C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34"/>
          <p:cNvSpPr txBox="1"/>
          <p:nvPr/>
        </p:nvSpPr>
        <p:spPr>
          <a:xfrm>
            <a:off x="11164887" y="331111"/>
            <a:ext cx="49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>
                <a:solidFill>
                  <a:srgbClr val="FCFDFD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1">
              <a:solidFill>
                <a:srgbClr val="FC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34"/>
          <p:cNvSpPr txBox="1">
            <a:spLocks noGrp="1"/>
          </p:cNvSpPr>
          <p:nvPr>
            <p:ph type="body" idx="3"/>
          </p:nvPr>
        </p:nvSpPr>
        <p:spPr>
          <a:xfrm>
            <a:off x="3994150" y="331788"/>
            <a:ext cx="4205288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1400"/>
              <a:buNone/>
              <a:defRPr sz="1400" b="1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6" name="Google Shape;186;p34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9889" y="304477"/>
            <a:ext cx="1954051" cy="537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bg>
      <p:bgPr>
        <a:solidFill>
          <a:srgbClr val="007DC3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6"/>
          <p:cNvSpPr txBox="1">
            <a:spLocks noGrp="1"/>
          </p:cNvSpPr>
          <p:nvPr>
            <p:ph type="title"/>
          </p:nvPr>
        </p:nvSpPr>
        <p:spPr>
          <a:xfrm>
            <a:off x="625654" y="1112838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CFDFD"/>
              </a:buClr>
              <a:buSzPts val="3200"/>
              <a:buFont typeface="Arial"/>
              <a:buNone/>
              <a:defRPr sz="3200">
                <a:solidFill>
                  <a:srgbClr val="FCFDF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body" idx="1"/>
          </p:nvPr>
        </p:nvSpPr>
        <p:spPr>
          <a:xfrm>
            <a:off x="5183188" y="1112838"/>
            <a:ext cx="6172200" cy="5049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body" idx="2"/>
          </p:nvPr>
        </p:nvSpPr>
        <p:spPr>
          <a:xfrm>
            <a:off x="625654" y="2713038"/>
            <a:ext cx="3932237" cy="3449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" name="Google Shape;28;p16"/>
          <p:cNvSpPr/>
          <p:nvPr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FCFD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6"/>
          <p:cNvSpPr/>
          <p:nvPr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FCFD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6"/>
          <p:cNvSpPr txBox="1"/>
          <p:nvPr/>
        </p:nvSpPr>
        <p:spPr>
          <a:xfrm>
            <a:off x="11164887" y="331111"/>
            <a:ext cx="49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 u="none" strike="noStrike" cap="none">
                <a:solidFill>
                  <a:srgbClr val="007DC3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1" i="0" u="none" strike="noStrike" cap="none">
              <a:solidFill>
                <a:srgbClr val="007D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3"/>
          </p:nvPr>
        </p:nvSpPr>
        <p:spPr>
          <a:xfrm>
            <a:off x="3994150" y="331788"/>
            <a:ext cx="4205288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DC3"/>
              </a:buClr>
              <a:buSzPts val="1400"/>
              <a:buNone/>
              <a:defRPr sz="1400" b="1">
                <a:solidFill>
                  <a:srgbClr val="007DC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" name="Google Shape;32;p16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9889" y="302535"/>
            <a:ext cx="1954051" cy="537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icture with Caption">
  <p:cSld name="2_Picture with Caption">
    <p:bg>
      <p:bgPr>
        <a:solidFill>
          <a:srgbClr val="E1E8E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5"/>
          <p:cNvSpPr txBox="1">
            <a:spLocks noGrp="1"/>
          </p:cNvSpPr>
          <p:nvPr>
            <p:ph type="title"/>
          </p:nvPr>
        </p:nvSpPr>
        <p:spPr>
          <a:xfrm>
            <a:off x="608012" y="1143677"/>
            <a:ext cx="420528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252C"/>
              </a:buClr>
              <a:buSzPts val="3200"/>
              <a:buFont typeface="Arial"/>
              <a:buNone/>
              <a:defRPr sz="3200">
                <a:solidFill>
                  <a:srgbClr val="1D252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5"/>
          <p:cNvSpPr>
            <a:spLocks noGrp="1"/>
          </p:cNvSpPr>
          <p:nvPr>
            <p:ph type="pic" idx="2"/>
          </p:nvPr>
        </p:nvSpPr>
        <p:spPr>
          <a:xfrm>
            <a:off x="5183188" y="1143677"/>
            <a:ext cx="6400800" cy="5028523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35"/>
          <p:cNvSpPr txBox="1">
            <a:spLocks noGrp="1"/>
          </p:cNvSpPr>
          <p:nvPr>
            <p:ph type="body" idx="1"/>
          </p:nvPr>
        </p:nvSpPr>
        <p:spPr>
          <a:xfrm>
            <a:off x="608012" y="2743877"/>
            <a:ext cx="4205287" cy="3428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52C"/>
              </a:buClr>
              <a:buSzPts val="1600"/>
              <a:buNone/>
              <a:defRPr sz="1600">
                <a:solidFill>
                  <a:srgbClr val="1D252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1" name="Google Shape;191;p35"/>
          <p:cNvSpPr/>
          <p:nvPr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5"/>
          <p:cNvSpPr/>
          <p:nvPr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C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35"/>
          <p:cNvSpPr txBox="1"/>
          <p:nvPr/>
        </p:nvSpPr>
        <p:spPr>
          <a:xfrm>
            <a:off x="11164887" y="331111"/>
            <a:ext cx="49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>
                <a:solidFill>
                  <a:srgbClr val="FCFDFD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1">
              <a:solidFill>
                <a:srgbClr val="FC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5"/>
          <p:cNvSpPr txBox="1">
            <a:spLocks noGrp="1"/>
          </p:cNvSpPr>
          <p:nvPr>
            <p:ph type="body" idx="3"/>
          </p:nvPr>
        </p:nvSpPr>
        <p:spPr>
          <a:xfrm>
            <a:off x="3994150" y="331788"/>
            <a:ext cx="4205288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1400"/>
              <a:buNone/>
              <a:defRPr sz="1400" b="1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5" name="Google Shape;195;p35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9889" y="304477"/>
            <a:ext cx="1954051" cy="537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6"/>
          <p:cNvSpPr txBox="1">
            <a:spLocks noGrp="1"/>
          </p:cNvSpPr>
          <p:nvPr>
            <p:ph type="title"/>
          </p:nvPr>
        </p:nvSpPr>
        <p:spPr>
          <a:xfrm>
            <a:off x="943390" y="430167"/>
            <a:ext cx="103052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6"/>
          <p:cNvSpPr txBox="1">
            <a:spLocks noGrp="1"/>
          </p:cNvSpPr>
          <p:nvPr>
            <p:ph type="body" idx="1"/>
          </p:nvPr>
        </p:nvSpPr>
        <p:spPr>
          <a:xfrm>
            <a:off x="1871812" y="1470705"/>
            <a:ext cx="84483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3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3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3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98A8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4DDC-29DC-40C9-A1F5-C12BB90A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1" cy="1325563"/>
          </a:xfrm>
        </p:spPr>
        <p:txBody>
          <a:bodyPr/>
          <a:lstStyle>
            <a:lvl1pPr>
              <a:defRPr>
                <a:solidFill>
                  <a:srgbClr val="1D252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9B48-813A-4237-A213-27A6D8FC4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2644609"/>
            <a:ext cx="10991851" cy="3525603"/>
          </a:xfrm>
        </p:spPr>
        <p:txBody>
          <a:bodyPr/>
          <a:lstStyle>
            <a:lvl1pPr>
              <a:defRPr>
                <a:solidFill>
                  <a:srgbClr val="1D252C"/>
                </a:solidFill>
              </a:defRPr>
            </a:lvl1pPr>
            <a:lvl2pPr>
              <a:defRPr>
                <a:solidFill>
                  <a:srgbClr val="1D252C"/>
                </a:solidFill>
              </a:defRPr>
            </a:lvl2pPr>
            <a:lvl3pPr>
              <a:defRPr>
                <a:solidFill>
                  <a:srgbClr val="1D252C"/>
                </a:solidFill>
              </a:defRPr>
            </a:lvl3pPr>
            <a:lvl4pPr>
              <a:defRPr>
                <a:solidFill>
                  <a:srgbClr val="1D252C"/>
                </a:solidFill>
              </a:defRPr>
            </a:lvl4pPr>
            <a:lvl5pPr>
              <a:defRPr>
                <a:solidFill>
                  <a:srgbClr val="1D252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625AF6-02CA-42C4-A6FD-998A26EDB8D5}"/>
              </a:ext>
            </a:extLst>
          </p:cNvPr>
          <p:cNvSpPr/>
          <p:nvPr userDrawn="1"/>
        </p:nvSpPr>
        <p:spPr>
          <a:xfrm>
            <a:off x="3993358" y="333375"/>
            <a:ext cx="4205287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62BADD-31B6-4FB9-A08B-9FC6E9D0B2AA}"/>
              </a:ext>
            </a:extLst>
          </p:cNvPr>
          <p:cNvSpPr/>
          <p:nvPr userDrawn="1"/>
        </p:nvSpPr>
        <p:spPr>
          <a:xfrm>
            <a:off x="11233151" y="331113"/>
            <a:ext cx="358775" cy="35877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FCFDFD"/>
              </a:solidFill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B35A965-8310-470A-A5AF-BC7C849D8AB8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2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z="1600" smtClean="0">
                <a:solidFill>
                  <a:srgbClr val="FCFDFD"/>
                </a:solidFill>
              </a:rPr>
              <a:pPr/>
              <a:t>‹#›</a:t>
            </a:fld>
            <a:endParaRPr lang="en-US" sz="1600">
              <a:solidFill>
                <a:srgbClr val="FCFDFD"/>
              </a:solidFill>
            </a:endParaRP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428529FA-0B8C-487A-AD1B-8B47674438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1" y="331790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pPr lvl="0"/>
            <a:r>
              <a:rPr lang="en-US"/>
              <a:t>KC Water – Division Name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5230C9B-CFEE-88E1-42E3-4E5C37B698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9" y="304477"/>
            <a:ext cx="1954051" cy="53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22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17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007DC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CFDFD"/>
              </a:buClr>
              <a:buSzPts val="4400"/>
              <a:buFont typeface="Arial"/>
              <a:buNone/>
              <a:defRPr>
                <a:solidFill>
                  <a:srgbClr val="FCFDF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600075" y="2644609"/>
            <a:ext cx="10991850" cy="352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2800"/>
              <a:buChar char="•"/>
              <a:defRPr>
                <a:solidFill>
                  <a:srgbClr val="FCFDFD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Char char="•"/>
              <a:defRPr>
                <a:solidFill>
                  <a:srgbClr val="FCFDFD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Char char="•"/>
              <a:defRPr>
                <a:solidFill>
                  <a:srgbClr val="FCFDFD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>
                <a:solidFill>
                  <a:srgbClr val="FCFDFD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>
                <a:solidFill>
                  <a:srgbClr val="FCFDFD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/>
          <p:nvPr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FCFD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17"/>
          <p:cNvSpPr/>
          <p:nvPr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FCFD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17"/>
          <p:cNvSpPr txBox="1"/>
          <p:nvPr/>
        </p:nvSpPr>
        <p:spPr>
          <a:xfrm>
            <a:off x="11164887" y="331111"/>
            <a:ext cx="49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 u="none" strike="noStrike" cap="none">
                <a:solidFill>
                  <a:srgbClr val="007DC3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1" i="0" u="none" strike="noStrike" cap="none">
              <a:solidFill>
                <a:srgbClr val="007D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2"/>
          </p:nvPr>
        </p:nvSpPr>
        <p:spPr>
          <a:xfrm>
            <a:off x="3994150" y="331788"/>
            <a:ext cx="4205288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DC3"/>
              </a:buClr>
              <a:buSzPts val="1400"/>
              <a:buNone/>
              <a:defRPr sz="1400" b="1">
                <a:solidFill>
                  <a:srgbClr val="007DC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" name="Google Shape;40;p17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9889" y="302535"/>
            <a:ext cx="1954051" cy="537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bg>
      <p:bgPr>
        <a:solidFill>
          <a:srgbClr val="007DC3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CFDFD"/>
              </a:buClr>
              <a:buSzPts val="4400"/>
              <a:buFont typeface="Arial"/>
              <a:buNone/>
              <a:defRPr>
                <a:solidFill>
                  <a:srgbClr val="FCFDF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body" idx="1"/>
          </p:nvPr>
        </p:nvSpPr>
        <p:spPr>
          <a:xfrm>
            <a:off x="600075" y="2792988"/>
            <a:ext cx="5355452" cy="328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body" idx="2"/>
          </p:nvPr>
        </p:nvSpPr>
        <p:spPr>
          <a:xfrm>
            <a:off x="6236473" y="2792988"/>
            <a:ext cx="5355452" cy="328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/>
          <p:nvPr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FCFD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9"/>
          <p:cNvSpPr/>
          <p:nvPr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FCFD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9"/>
          <p:cNvSpPr txBox="1"/>
          <p:nvPr/>
        </p:nvSpPr>
        <p:spPr>
          <a:xfrm>
            <a:off x="11164887" y="331111"/>
            <a:ext cx="49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>
                <a:solidFill>
                  <a:srgbClr val="007DC3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1">
              <a:solidFill>
                <a:srgbClr val="007D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3"/>
          </p:nvPr>
        </p:nvSpPr>
        <p:spPr>
          <a:xfrm>
            <a:off x="3994150" y="331788"/>
            <a:ext cx="4205288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DC3"/>
              </a:buClr>
              <a:buSzPts val="1400"/>
              <a:buNone/>
              <a:defRPr sz="1400" b="1">
                <a:solidFill>
                  <a:srgbClr val="007DC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" name="Google Shape;57;p19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9889" y="302535"/>
            <a:ext cx="1954051" cy="537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nimated city logo image">
  <p:cSld name="1_animated city logo image">
    <p:bg>
      <p:bgPr>
        <a:solidFill>
          <a:srgbClr val="007DC3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/>
          <p:nvPr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FCFD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0"/>
          <p:cNvSpPr/>
          <p:nvPr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FCFD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0"/>
          <p:cNvSpPr txBox="1">
            <a:spLocks noGrp="1"/>
          </p:cNvSpPr>
          <p:nvPr>
            <p:ph type="sldNum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 b="1">
                <a:solidFill>
                  <a:srgbClr val="007DC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 b="1">
                <a:solidFill>
                  <a:srgbClr val="007DC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 b="1">
                <a:solidFill>
                  <a:srgbClr val="007DC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 b="1">
                <a:solidFill>
                  <a:srgbClr val="007DC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 b="1">
                <a:solidFill>
                  <a:srgbClr val="007DC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 b="1">
                <a:solidFill>
                  <a:srgbClr val="007DC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 b="1">
                <a:solidFill>
                  <a:srgbClr val="007DC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 b="1">
                <a:solidFill>
                  <a:srgbClr val="007DC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 b="1">
                <a:solidFill>
                  <a:srgbClr val="007DC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3994150" y="331788"/>
            <a:ext cx="4205288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DC3"/>
              </a:buClr>
              <a:buSzPts val="1400"/>
              <a:buNone/>
              <a:defRPr sz="1400" b="1">
                <a:solidFill>
                  <a:srgbClr val="007DC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3" name="Google Shape;63;p20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3465" y="2476498"/>
            <a:ext cx="6925070" cy="1905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0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6675" y="5250969"/>
            <a:ext cx="12258675" cy="5664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rgbClr val="007DC3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CFDFD"/>
              </a:buClr>
              <a:buSzPts val="4400"/>
              <a:buFont typeface="Arial"/>
              <a:buNone/>
              <a:defRPr>
                <a:solidFill>
                  <a:srgbClr val="FCFDF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8EF"/>
              </a:buClr>
              <a:buSzPts val="2800"/>
              <a:buNone/>
              <a:defRPr>
                <a:solidFill>
                  <a:srgbClr val="E1E8E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A8C"/>
              </a:buClr>
              <a:buSzPts val="2000"/>
              <a:buNone/>
              <a:defRPr sz="2000">
                <a:solidFill>
                  <a:srgbClr val="898A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A8C"/>
              </a:buClr>
              <a:buSzPts val="1800"/>
              <a:buNone/>
              <a:defRPr sz="1800">
                <a:solidFill>
                  <a:srgbClr val="898A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A8C"/>
              </a:buClr>
              <a:buSzPts val="1600"/>
              <a:buNone/>
              <a:defRPr sz="1600">
                <a:solidFill>
                  <a:srgbClr val="898A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A8C"/>
              </a:buClr>
              <a:buSzPts val="1600"/>
              <a:buNone/>
              <a:defRPr sz="1600">
                <a:solidFill>
                  <a:srgbClr val="898A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A8C"/>
              </a:buClr>
              <a:buSzPts val="1600"/>
              <a:buNone/>
              <a:defRPr sz="1600">
                <a:solidFill>
                  <a:srgbClr val="898A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A8C"/>
              </a:buClr>
              <a:buSzPts val="1600"/>
              <a:buNone/>
              <a:defRPr sz="1600">
                <a:solidFill>
                  <a:srgbClr val="898A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A8C"/>
              </a:buClr>
              <a:buSzPts val="1600"/>
              <a:buNone/>
              <a:defRPr sz="1600">
                <a:solidFill>
                  <a:srgbClr val="898A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A8C"/>
              </a:buClr>
              <a:buSzPts val="1600"/>
              <a:buNone/>
              <a:defRPr sz="1600">
                <a:solidFill>
                  <a:srgbClr val="898A8C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CFDF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CFDF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21"/>
          <p:cNvSpPr/>
          <p:nvPr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FCFD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C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1"/>
          <p:cNvSpPr/>
          <p:nvPr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FCFD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1"/>
          <p:cNvSpPr txBox="1"/>
          <p:nvPr/>
        </p:nvSpPr>
        <p:spPr>
          <a:xfrm>
            <a:off x="11164887" y="331111"/>
            <a:ext cx="49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>
                <a:solidFill>
                  <a:srgbClr val="007DC3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1">
              <a:solidFill>
                <a:srgbClr val="007D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1"/>
          <p:cNvSpPr txBox="1">
            <a:spLocks noGrp="1"/>
          </p:cNvSpPr>
          <p:nvPr>
            <p:ph type="body" idx="2"/>
          </p:nvPr>
        </p:nvSpPr>
        <p:spPr>
          <a:xfrm>
            <a:off x="3994150" y="331788"/>
            <a:ext cx="4205288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DC3"/>
              </a:buClr>
              <a:buSzPts val="1400"/>
              <a:buNone/>
              <a:defRPr sz="1400" b="1">
                <a:solidFill>
                  <a:srgbClr val="007DC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4" name="Google Shape;74;p21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9889" y="302535"/>
            <a:ext cx="1954051" cy="537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bg>
      <p:bgPr>
        <a:solidFill>
          <a:srgbClr val="007DC3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2"/>
          <p:cNvSpPr txBox="1"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CFDFD"/>
              </a:buClr>
              <a:buSzPts val="4400"/>
              <a:buFont typeface="Arial"/>
              <a:buNone/>
              <a:defRPr>
                <a:solidFill>
                  <a:srgbClr val="FCFDF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body" idx="1"/>
          </p:nvPr>
        </p:nvSpPr>
        <p:spPr>
          <a:xfrm>
            <a:off x="600075" y="2500147"/>
            <a:ext cx="535545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body" idx="2"/>
          </p:nvPr>
        </p:nvSpPr>
        <p:spPr>
          <a:xfrm>
            <a:off x="600075" y="3324059"/>
            <a:ext cx="5355452" cy="2758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body" idx="3"/>
          </p:nvPr>
        </p:nvSpPr>
        <p:spPr>
          <a:xfrm>
            <a:off x="6236473" y="2500147"/>
            <a:ext cx="535545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4"/>
          </p:nvPr>
        </p:nvSpPr>
        <p:spPr>
          <a:xfrm>
            <a:off x="6236473" y="3324059"/>
            <a:ext cx="5355452" cy="2758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/>
          <p:nvPr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FCFD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7D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2"/>
          <p:cNvSpPr/>
          <p:nvPr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FCFD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2"/>
          <p:cNvSpPr txBox="1"/>
          <p:nvPr/>
        </p:nvSpPr>
        <p:spPr>
          <a:xfrm>
            <a:off x="11164887" y="331111"/>
            <a:ext cx="49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>
                <a:solidFill>
                  <a:srgbClr val="007DC3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1">
              <a:solidFill>
                <a:srgbClr val="007D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2"/>
          <p:cNvSpPr txBox="1">
            <a:spLocks noGrp="1"/>
          </p:cNvSpPr>
          <p:nvPr>
            <p:ph type="body" idx="5"/>
          </p:nvPr>
        </p:nvSpPr>
        <p:spPr>
          <a:xfrm>
            <a:off x="3994150" y="331788"/>
            <a:ext cx="4205288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DC3"/>
              </a:buClr>
              <a:buSzPts val="1400"/>
              <a:buNone/>
              <a:defRPr sz="1400" b="1">
                <a:solidFill>
                  <a:srgbClr val="007DC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22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9889" y="302535"/>
            <a:ext cx="1954051" cy="537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bg>
      <p:bgPr>
        <a:solidFill>
          <a:srgbClr val="007DC3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/>
          <p:nvPr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FCFD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FCFDFD"/>
          </a:solidFill>
          <a:ln w="12700" cap="flat" cmpd="sng">
            <a:solidFill>
              <a:srgbClr val="2E8C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3"/>
          <p:cNvSpPr txBox="1"/>
          <p:nvPr/>
        </p:nvSpPr>
        <p:spPr>
          <a:xfrm>
            <a:off x="11164887" y="331111"/>
            <a:ext cx="49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>
                <a:solidFill>
                  <a:srgbClr val="007DC3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1">
              <a:solidFill>
                <a:srgbClr val="007D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3"/>
          <p:cNvSpPr txBox="1">
            <a:spLocks noGrp="1"/>
          </p:cNvSpPr>
          <p:nvPr>
            <p:ph type="body" idx="1"/>
          </p:nvPr>
        </p:nvSpPr>
        <p:spPr>
          <a:xfrm>
            <a:off x="3994150" y="331788"/>
            <a:ext cx="4205288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DC3"/>
              </a:buClr>
              <a:buSzPts val="1400"/>
              <a:buNone/>
              <a:defRPr sz="1400" b="1">
                <a:solidFill>
                  <a:srgbClr val="007DC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1" name="Google Shape;91;p23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6675" y="5250969"/>
            <a:ext cx="12258675" cy="5664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3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889" y="302535"/>
            <a:ext cx="1954051" cy="537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bg>
      <p:bgPr>
        <a:solidFill>
          <a:srgbClr val="007DC3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title"/>
          </p:nvPr>
        </p:nvSpPr>
        <p:spPr>
          <a:xfrm>
            <a:off x="608012" y="1143677"/>
            <a:ext cx="420528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CFDFD"/>
              </a:buClr>
              <a:buSzPts val="3200"/>
              <a:buFont typeface="Arial"/>
              <a:buNone/>
              <a:defRPr sz="3200">
                <a:solidFill>
                  <a:srgbClr val="FCFDF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5183188" y="1143677"/>
            <a:ext cx="6400800" cy="5028523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 txBox="1">
            <a:spLocks noGrp="1"/>
          </p:cNvSpPr>
          <p:nvPr>
            <p:ph type="body" idx="1"/>
          </p:nvPr>
        </p:nvSpPr>
        <p:spPr>
          <a:xfrm>
            <a:off x="608012" y="2743877"/>
            <a:ext cx="4205287" cy="3428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7" name="Google Shape;97;p24"/>
          <p:cNvSpPr/>
          <p:nvPr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FCFD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4"/>
          <p:cNvSpPr/>
          <p:nvPr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FCFD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4"/>
          <p:cNvSpPr txBox="1"/>
          <p:nvPr/>
        </p:nvSpPr>
        <p:spPr>
          <a:xfrm>
            <a:off x="11164887" y="331111"/>
            <a:ext cx="49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>
                <a:solidFill>
                  <a:srgbClr val="007DC3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1">
              <a:solidFill>
                <a:srgbClr val="007D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4"/>
          <p:cNvSpPr txBox="1">
            <a:spLocks noGrp="1"/>
          </p:cNvSpPr>
          <p:nvPr>
            <p:ph type="body" idx="3"/>
          </p:nvPr>
        </p:nvSpPr>
        <p:spPr>
          <a:xfrm>
            <a:off x="3994150" y="331788"/>
            <a:ext cx="4205288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DC3"/>
              </a:buClr>
              <a:buSzPts val="1400"/>
              <a:buNone/>
              <a:defRPr sz="1400" b="1">
                <a:solidFill>
                  <a:srgbClr val="007DC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1" name="Google Shape;101;p24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9889" y="302535"/>
            <a:ext cx="1954051" cy="537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DC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CFDFD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AE6C4A1_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4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37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3.sv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35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svg"/><Relationship Id="rId9" Type="http://schemas.openxmlformats.org/officeDocument/2006/relationships/hyperlink" Target="mailto:alex@parsonkc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AE6C482_3E912E8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2d3fd9acc1_2_10"/>
          <p:cNvSpPr txBox="1">
            <a:spLocks noGrp="1"/>
          </p:cNvSpPr>
          <p:nvPr>
            <p:ph type="body" idx="1"/>
          </p:nvPr>
        </p:nvSpPr>
        <p:spPr>
          <a:xfrm>
            <a:off x="3994150" y="331788"/>
            <a:ext cx="4205400" cy="358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indent="0"/>
            <a:r>
              <a:rPr lang="en-US"/>
              <a:t>October 28, 2025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B8D47-51D2-8005-84A0-EE7876CF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886316"/>
            <a:ext cx="10991851" cy="1325563"/>
          </a:xfrm>
        </p:spPr>
        <p:txBody>
          <a:bodyPr/>
          <a:lstStyle/>
          <a:p>
            <a:r>
              <a:rPr lang="en-US" sz="4400" kern="1200">
                <a:solidFill>
                  <a:srgbClr val="2051A2"/>
                </a:solidFill>
                <a:latin typeface="+mn-lt"/>
                <a:ea typeface="+mn-ea"/>
                <a:cs typeface="+mn-cs"/>
              </a:rPr>
              <a:t>Project Support</a:t>
            </a:r>
            <a:r>
              <a:rPr lang="en-US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2D4C9-7A09-0DAD-7986-0E7275B45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4" y="2148288"/>
            <a:ext cx="10991851" cy="4523975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sz="2000" b="1" i="0" u="none" strike="noStrike">
                <a:solidFill>
                  <a:schemeClr val="tx1"/>
                </a:solidFill>
                <a:effectLst/>
              </a:rPr>
              <a:t>Integrated Management Planning</a:t>
            </a:r>
            <a:r>
              <a:rPr lang="en-US" sz="2000" i="0" u="none" strike="noStrike">
                <a:solidFill>
                  <a:schemeClr val="tx1"/>
                </a:solidFill>
                <a:effectLst/>
              </a:rPr>
              <a:t>: Mayoral appointed committee of community leaders came together to </a:t>
            </a:r>
            <a:r>
              <a:rPr lang="en-US" sz="2000">
                <a:solidFill>
                  <a:schemeClr val="tx1"/>
                </a:solidFill>
              </a:rPr>
              <a:t>help with</a:t>
            </a:r>
            <a:r>
              <a:rPr lang="en-US" sz="2000" i="0" u="none" strike="noStrike">
                <a:solidFill>
                  <a:schemeClr val="tx1"/>
                </a:solidFill>
                <a:effectLst/>
              </a:rPr>
              <a:t> KC </a:t>
            </a:r>
            <a:r>
              <a:rPr lang="en-US" sz="2000" b="0" i="0" u="none" strike="noStrike">
                <a:solidFill>
                  <a:schemeClr val="tx1"/>
                </a:solidFill>
                <a:effectLst/>
              </a:rPr>
              <a:t>Water’s integrated planning process to guide future water infrastructure decisions. </a:t>
            </a:r>
          </a:p>
          <a:p>
            <a:pPr lvl="1">
              <a:buClr>
                <a:schemeClr val="bg1"/>
              </a:buClr>
            </a:pPr>
            <a:r>
              <a:rPr lang="en-US" sz="2000">
                <a:solidFill>
                  <a:srgbClr val="2C2C00"/>
                </a:solidFill>
              </a:rPr>
              <a:t>Group came to the conclusion that constructing</a:t>
            </a:r>
            <a:r>
              <a:rPr lang="en-US" sz="2000" i="0" u="none" strike="noStrike">
                <a:solidFill>
                  <a:srgbClr val="2C2C00"/>
                </a:solidFill>
                <a:effectLst/>
              </a:rPr>
              <a:t> a new drinking water treatment plant to improve the reliability and redundancy of Kansas City's drinking water supply</a:t>
            </a:r>
            <a:r>
              <a:rPr lang="en-US" sz="2000">
                <a:solidFill>
                  <a:srgbClr val="2C2C00"/>
                </a:solidFill>
              </a:rPr>
              <a:t> as a top priority. </a:t>
            </a:r>
            <a:endParaRPr lang="en-US" sz="2000" i="0" u="none" strike="noStrike">
              <a:solidFill>
                <a:srgbClr val="2C2C00"/>
              </a:solidFill>
              <a:effectLst/>
            </a:endParaRPr>
          </a:p>
          <a:p>
            <a:pPr lvl="1">
              <a:buClr>
                <a:schemeClr val="bg1"/>
              </a:buClr>
            </a:pPr>
            <a:r>
              <a:rPr lang="en-US" sz="2000">
                <a:solidFill>
                  <a:srgbClr val="2C2C00"/>
                </a:solidFill>
              </a:rPr>
              <a:t>"</a:t>
            </a:r>
            <a:r>
              <a:rPr lang="en-US" sz="2000" b="1" i="0" u="none" strike="noStrike">
                <a:solidFill>
                  <a:srgbClr val="2C2C00"/>
                </a:solidFill>
                <a:effectLst/>
              </a:rPr>
              <a:t>Drinking water quality and supply redundancy are the most important Water utility priorities.</a:t>
            </a:r>
            <a:r>
              <a:rPr lang="en-US" sz="2000" b="1">
                <a:solidFill>
                  <a:srgbClr val="2C2C00"/>
                </a:solidFill>
              </a:rPr>
              <a:t> "</a:t>
            </a:r>
            <a:endParaRPr lang="en-US" sz="2000" b="1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sz="2000">
                <a:solidFill>
                  <a:schemeClr val="bg1"/>
                </a:solidFill>
              </a:rPr>
              <a:t>Kansas City Industrial Council (KCIC) has made this project their top priority</a:t>
            </a:r>
          </a:p>
          <a:p>
            <a:pPr>
              <a:buClr>
                <a:schemeClr val="bg1"/>
              </a:buClr>
            </a:pPr>
            <a:r>
              <a:rPr lang="en-US" sz="2000">
                <a:solidFill>
                  <a:schemeClr val="bg1"/>
                </a:solidFill>
              </a:rPr>
              <a:t>Missouri and Associated Rivers Coalition (MOARC) supports this as a high priority</a:t>
            </a:r>
          </a:p>
          <a:p>
            <a:pPr marL="50800" indent="0">
              <a:buClr>
                <a:schemeClr val="bg1"/>
              </a:buClr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19B766-07DD-5EED-477B-9968064928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500" dirty="0">
                <a:latin typeface="Arial"/>
                <a:cs typeface="Arial"/>
              </a:rPr>
              <a:t>KC Water </a:t>
            </a:r>
            <a:r>
              <a:rPr lang="en-US" sz="1500">
                <a:latin typeface="Arial"/>
                <a:cs typeface="Arial"/>
              </a:rPr>
              <a:t>– Engineering &amp; Facilities</a:t>
            </a:r>
            <a:endParaRPr lang="en-US" sz="1500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2005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2dd57256b3_0_11"/>
          <p:cNvSpPr txBox="1">
            <a:spLocks noGrp="1"/>
          </p:cNvSpPr>
          <p:nvPr>
            <p:ph type="title"/>
          </p:nvPr>
        </p:nvSpPr>
        <p:spPr>
          <a:xfrm>
            <a:off x="600075" y="690564"/>
            <a:ext cx="109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700" kern="1200">
                <a:solidFill>
                  <a:srgbClr val="2051A2"/>
                </a:solidFill>
                <a:latin typeface="+mn-lt"/>
                <a:ea typeface="+mn-ea"/>
                <a:cs typeface="+mn-cs"/>
              </a:rPr>
              <a:t>Area of Interest – East Bottoms 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242" name="Google Shape;242;g32dd57256b3_0_11"/>
          <p:cNvSpPr txBox="1">
            <a:spLocks noGrp="1"/>
          </p:cNvSpPr>
          <p:nvPr>
            <p:ph type="body" idx="2"/>
          </p:nvPr>
        </p:nvSpPr>
        <p:spPr>
          <a:xfrm>
            <a:off x="3401483" y="250184"/>
            <a:ext cx="56073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rmAutofit/>
          </a:bodyPr>
          <a:lstStyle/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KC Water – Engineering &amp; Facilities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3DD4A6B2-413A-1D9B-ABA6-7AA502B813C0}"/>
              </a:ext>
            </a:extLst>
          </p:cNvPr>
          <p:cNvSpPr/>
          <p:nvPr/>
        </p:nvSpPr>
        <p:spPr>
          <a:xfrm>
            <a:off x="7687843" y="5886338"/>
            <a:ext cx="234260" cy="21328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558CBB0-5924-BC08-DBFB-59DBAA498667}"/>
              </a:ext>
            </a:extLst>
          </p:cNvPr>
          <p:cNvSpPr txBox="1"/>
          <p:nvPr/>
        </p:nvSpPr>
        <p:spPr>
          <a:xfrm>
            <a:off x="7923517" y="5804087"/>
            <a:ext cx="2437038" cy="61555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>
                <a:latin typeface="Calibri"/>
                <a:ea typeface="Calibri"/>
                <a:cs typeface="Calibri"/>
              </a:rPr>
              <a:t>= </a:t>
            </a:r>
            <a:r>
              <a:rPr lang="en-US">
                <a:latin typeface="Calibri"/>
                <a:ea typeface="Calibri"/>
                <a:cs typeface="Calibri"/>
              </a:rPr>
              <a:t>East Bottoms Pump station</a:t>
            </a:r>
          </a:p>
          <a:p>
            <a:pPr algn="l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0501EC-F63D-652C-CF98-23CBC8F795F1}"/>
              </a:ext>
            </a:extLst>
          </p:cNvPr>
          <p:cNvSpPr txBox="1">
            <a:spLocks/>
          </p:cNvSpPr>
          <p:nvPr/>
        </p:nvSpPr>
        <p:spPr>
          <a:xfrm>
            <a:off x="603156" y="1865696"/>
            <a:ext cx="4613540" cy="48543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Aft>
                <a:spcPts val="500"/>
              </a:spcAft>
              <a:buChar char="•"/>
            </a:pPr>
            <a:r>
              <a:rPr lang="en-US" sz="2200">
                <a:cs typeface="Arial"/>
              </a:rPr>
              <a:t>Proximity to Missouri River – reduces pipeline costs </a:t>
            </a:r>
          </a:p>
          <a:p>
            <a:pPr marL="342900" indent="-342900">
              <a:lnSpc>
                <a:spcPct val="110000"/>
              </a:lnSpc>
              <a:spcAft>
                <a:spcPts val="500"/>
              </a:spcAft>
              <a:buFont typeface="Arial"/>
              <a:buChar char="•"/>
            </a:pPr>
            <a:r>
              <a:rPr lang="en-US" sz="2200">
                <a:cs typeface="Arial"/>
              </a:rPr>
              <a:t>Proximity to existing infrastructure (i.e. East Bottoms Pump Station, railroads, </a:t>
            </a:r>
            <a:r>
              <a:rPr lang="en-US" sz="2200" err="1">
                <a:cs typeface="Arial"/>
              </a:rPr>
              <a:t>etc</a:t>
            </a:r>
            <a:r>
              <a:rPr lang="en-US" sz="2200">
                <a:cs typeface="Arial"/>
              </a:rPr>
              <a:t>)</a:t>
            </a:r>
          </a:p>
          <a:p>
            <a:endParaRPr lang="en-US" sz="1600">
              <a:cs typeface="Arial"/>
            </a:endParaRPr>
          </a:p>
        </p:txBody>
      </p:sp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id="{C2A8C50D-1056-8793-359E-4715136AA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561" y="1868578"/>
            <a:ext cx="6842589" cy="3953576"/>
          </a:xfrm>
          <a:prstGeom prst="rect">
            <a:avLst/>
          </a:prstGeom>
        </p:spPr>
      </p:pic>
      <p:sp>
        <p:nvSpPr>
          <p:cNvPr id="9" name="Star: 5 Points 8">
            <a:extLst>
              <a:ext uri="{FF2B5EF4-FFF2-40B4-BE49-F238E27FC236}">
                <a16:creationId xmlns:a16="http://schemas.microsoft.com/office/drawing/2014/main" id="{63C723BC-950F-38C7-5793-697FC36C81E6}"/>
              </a:ext>
            </a:extLst>
          </p:cNvPr>
          <p:cNvSpPr/>
          <p:nvPr/>
        </p:nvSpPr>
        <p:spPr>
          <a:xfrm>
            <a:off x="6757730" y="4462275"/>
            <a:ext cx="234260" cy="21328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8116" y="727695"/>
            <a:ext cx="10595632" cy="1231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5333" b="0" i="0" u="none" strike="noStrike" kern="1200" cap="none" spc="0" normalizeH="0" baseline="0" noProof="0">
                <a:ln>
                  <a:noFill/>
                </a:ln>
                <a:solidFill>
                  <a:srgbClr val="1D252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kumimoji="0" lang="en-US" sz="1867" b="1" i="0" u="none" strike="noStrike" kern="1200" cap="none" spc="0" normalizeH="0" baseline="0" noProof="0">
              <a:ln>
                <a:noFill/>
              </a:ln>
              <a:solidFill>
                <a:srgbClr val="1D25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535330-6772-BBA2-4D67-8D5CF7C14051}"/>
              </a:ext>
            </a:extLst>
          </p:cNvPr>
          <p:cNvSpPr txBox="1"/>
          <p:nvPr/>
        </p:nvSpPr>
        <p:spPr>
          <a:xfrm>
            <a:off x="530548" y="1965943"/>
            <a:ext cx="5342664" cy="3211072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36512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Setimo"/>
                <a:cs typeface="Setimo" panose="020B0603020204030204" pitchFamily="34" charset="77"/>
              </a:rPr>
              <a:t>Three</a:t>
            </a:r>
            <a:r>
              <a:rPr lang="en-US" sz="2200" dirty="0">
                <a:latin typeface="Setimo"/>
                <a:cs typeface="Setimo" panose="020B0603020204030204" pitchFamily="34" charset="77"/>
              </a:rPr>
              <a:t> sites selected for detailed evaluation</a:t>
            </a:r>
            <a:endParaRPr lang="en-US" dirty="0"/>
          </a:p>
          <a:p>
            <a:pPr marL="1081405" lvl="1" indent="-380365">
              <a:buFont typeface="Wingdings" panose="020B0604020202020204" pitchFamily="34" charset="0"/>
              <a:buChar char="§"/>
            </a:pPr>
            <a:r>
              <a:rPr lang="en-US" sz="2200" dirty="0">
                <a:latin typeface="Setimo"/>
                <a:cs typeface="Setimo" panose="020B0603020204030204" pitchFamily="34" charset="77"/>
              </a:rPr>
              <a:t>Equity considerations</a:t>
            </a:r>
          </a:p>
          <a:p>
            <a:pPr marL="1081405" lvl="1" indent="-380365">
              <a:buFont typeface="Wingdings" panose="020B0604020202020204" pitchFamily="34" charset="0"/>
              <a:buChar char="§"/>
            </a:pPr>
            <a:r>
              <a:rPr lang="en-US" sz="2200" dirty="0">
                <a:latin typeface="Setimo"/>
                <a:cs typeface="Setimo" panose="020B0603020204030204" pitchFamily="34" charset="77"/>
              </a:rPr>
              <a:t>Environmental assessment</a:t>
            </a:r>
          </a:p>
          <a:p>
            <a:pPr marL="1081405" lvl="1" indent="-380365">
              <a:buFont typeface="Wingdings" panose="020B0604020202020204" pitchFamily="34" charset="0"/>
              <a:buChar char="§"/>
            </a:pPr>
            <a:r>
              <a:rPr lang="en-US" sz="2200" dirty="0">
                <a:latin typeface="Setimo"/>
                <a:cs typeface="Setimo" panose="020B0603020204030204" pitchFamily="34" charset="77"/>
              </a:rPr>
              <a:t>Geotechnical evaluation</a:t>
            </a:r>
          </a:p>
          <a:p>
            <a:pPr marL="1081405" lvl="1" indent="-380365">
              <a:buFont typeface="Wingdings" panose="020B0604020202020204" pitchFamily="34" charset="0"/>
              <a:buChar char="§"/>
            </a:pPr>
            <a:r>
              <a:rPr lang="en-US" sz="2200" dirty="0">
                <a:latin typeface="Setimo"/>
                <a:cs typeface="Setimo" panose="020B0603020204030204" pitchFamily="34" charset="77"/>
              </a:rPr>
              <a:t>Groundwater evaluation</a:t>
            </a:r>
          </a:p>
          <a:p>
            <a:pPr marL="1081405" lvl="1" indent="-380365">
              <a:buFont typeface="Wingdings" panose="020B0604020202020204" pitchFamily="34" charset="0"/>
              <a:buChar char="§"/>
            </a:pPr>
            <a:r>
              <a:rPr lang="en-US" sz="2200" dirty="0">
                <a:latin typeface="Setimo"/>
                <a:cs typeface="Setimo" panose="020B0603020204030204" pitchFamily="34" charset="77"/>
              </a:rPr>
              <a:t>Site functionality</a:t>
            </a:r>
          </a:p>
          <a:p>
            <a:pPr marL="1081405" lvl="1" indent="-380365">
              <a:buFont typeface="Wingdings" panose="020B0604020202020204" pitchFamily="34" charset="0"/>
              <a:buChar char="§"/>
            </a:pPr>
            <a:r>
              <a:rPr lang="en-US" sz="2200">
                <a:latin typeface="Setimo"/>
              </a:rPr>
              <a:t>Community feedback </a:t>
            </a:r>
          </a:p>
          <a:p>
            <a:endParaRPr lang="en-US" sz="2133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F862CCDE-08A5-FA3E-9FE5-DEC58778AD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24" r="94" b="3061"/>
          <a:stretch/>
        </p:blipFill>
        <p:spPr>
          <a:xfrm>
            <a:off x="5878655" y="1969437"/>
            <a:ext cx="5803397" cy="3528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6D9A68-C595-829B-FCF1-98A066FD5743}"/>
              </a:ext>
            </a:extLst>
          </p:cNvPr>
          <p:cNvSpPr txBox="1"/>
          <p:nvPr/>
        </p:nvSpPr>
        <p:spPr>
          <a:xfrm>
            <a:off x="694353" y="1069728"/>
            <a:ext cx="10967099" cy="661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00" b="1">
                <a:solidFill>
                  <a:srgbClr val="2051A2"/>
                </a:solidFill>
                <a:cs typeface="Setimo" panose="020B0603020204030204" pitchFamily="34" charset="77"/>
              </a:rPr>
              <a:t>Site Evaluation</a:t>
            </a:r>
            <a:endParaRPr lang="en-US" sz="3700"/>
          </a:p>
        </p:txBody>
      </p:sp>
      <p:sp>
        <p:nvSpPr>
          <p:cNvPr id="6" name="Google Shape;525;g32d55b93a01_1_215">
            <a:extLst>
              <a:ext uri="{FF2B5EF4-FFF2-40B4-BE49-F238E27FC236}">
                <a16:creationId xmlns:a16="http://schemas.microsoft.com/office/drawing/2014/main" id="{4114E5EF-2D30-0845-0BDF-3C189BBDE25E}"/>
              </a:ext>
            </a:extLst>
          </p:cNvPr>
          <p:cNvSpPr txBox="1">
            <a:spLocks/>
          </p:cNvSpPr>
          <p:nvPr/>
        </p:nvSpPr>
        <p:spPr>
          <a:xfrm>
            <a:off x="3861029" y="175365"/>
            <a:ext cx="4269685" cy="456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marR="0" lvl="0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CFDFD"/>
              </a:buClr>
              <a:buSzPts val="1050"/>
              <a:buFont typeface="Arial"/>
              <a:buNone/>
              <a:defRPr sz="1050" b="1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CFDFD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CFDFD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CFDFD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CFDFD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-US" sz="1400" b="1" baseline="0">
                <a:solidFill>
                  <a:srgbClr val="FCFDFD"/>
                </a:solidFill>
                <a:latin typeface="Arial"/>
              </a:rPr>
              <a:t>KC Water – Engineering &amp; Facilities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43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C6D08-AC93-28F0-6312-EA93815D1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976" y="751985"/>
            <a:ext cx="9685540" cy="1325563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en-US" sz="3700">
                <a:solidFill>
                  <a:srgbClr val="2051A2"/>
                </a:solidFill>
              </a:rPr>
              <a:t>Site Investigations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CAB2C-C9E5-6F55-9673-CE9189F4B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94" y="1709248"/>
            <a:ext cx="6406341" cy="4202241"/>
          </a:xfrm>
        </p:spPr>
        <p:txBody>
          <a:bodyPr vert="horz" lIns="121920" tIns="60960" rIns="121920" bIns="60960" rtlCol="0" anchor="t">
            <a:norm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565" indent="-34671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500"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Utility Surveys</a:t>
            </a:r>
            <a:endParaRPr lang="en-US">
              <a:cs typeface="Arial"/>
            </a:endParaRPr>
          </a:p>
          <a:p>
            <a:pPr marL="456565" indent="-34671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500"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Geotechnical Investigation</a:t>
            </a:r>
          </a:p>
          <a:p>
            <a:pPr marL="456565" indent="-34671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500"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Phase I Environmental Investigation</a:t>
            </a:r>
          </a:p>
          <a:p>
            <a:pPr marL="456565" indent="-34671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500"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Electrical Load Study</a:t>
            </a:r>
          </a:p>
          <a:p>
            <a:pPr marL="456565" indent="-34671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500"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Source Water Study</a:t>
            </a:r>
          </a:p>
          <a:p>
            <a:pPr marL="456565" indent="-34671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500"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Rail Access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401363-54C7-4472-FC3E-ADE6F1736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954" y="4030073"/>
            <a:ext cx="4850307" cy="2751567"/>
          </a:xfrm>
          <a:prstGeom prst="rect">
            <a:avLst/>
          </a:prstGeom>
        </p:spPr>
      </p:pic>
      <p:sp>
        <p:nvSpPr>
          <p:cNvPr id="12" name="Google Shape;525;g32d55b93a01_1_215">
            <a:extLst>
              <a:ext uri="{FF2B5EF4-FFF2-40B4-BE49-F238E27FC236}">
                <a16:creationId xmlns:a16="http://schemas.microsoft.com/office/drawing/2014/main" id="{27AB34E5-9A2F-BB89-8B52-9BAD70356E57}"/>
              </a:ext>
            </a:extLst>
          </p:cNvPr>
          <p:cNvSpPr txBox="1">
            <a:spLocks/>
          </p:cNvSpPr>
          <p:nvPr/>
        </p:nvSpPr>
        <p:spPr>
          <a:xfrm>
            <a:off x="4143205" y="249204"/>
            <a:ext cx="3906719" cy="502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marR="0" lvl="0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CFDFD"/>
              </a:buClr>
              <a:buSzPts val="1050"/>
              <a:buFont typeface="Arial"/>
              <a:buNone/>
              <a:defRPr sz="1050" b="1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CFDFD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CFDFD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CFDFD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CFDFD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-US" sz="1400" dirty="0"/>
              <a:t>KC Water – Engineering &amp; Facilities</a:t>
            </a:r>
          </a:p>
        </p:txBody>
      </p:sp>
      <p:pic>
        <p:nvPicPr>
          <p:cNvPr id="4" name="Picture 3" descr="Diagram of a water tower&#10;&#10;AI-generated content may be incorrect.">
            <a:extLst>
              <a:ext uri="{FF2B5EF4-FFF2-40B4-BE49-F238E27FC236}">
                <a16:creationId xmlns:a16="http://schemas.microsoft.com/office/drawing/2014/main" id="{8D995644-E45D-BB35-A25A-B75705C50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459" y="1248578"/>
            <a:ext cx="4495927" cy="5508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FDA3A2-522C-16F7-96A5-C9563B7A7B1D}"/>
              </a:ext>
            </a:extLst>
          </p:cNvPr>
          <p:cNvSpPr txBox="1"/>
          <p:nvPr/>
        </p:nvSpPr>
        <p:spPr>
          <a:xfrm>
            <a:off x="7804219" y="3106615"/>
            <a:ext cx="1180681" cy="1674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778CE7-73A4-09EE-61ED-F741DAF6AB51}"/>
              </a:ext>
            </a:extLst>
          </p:cNvPr>
          <p:cNvSpPr txBox="1"/>
          <p:nvPr/>
        </p:nvSpPr>
        <p:spPr>
          <a:xfrm>
            <a:off x="7812593" y="3095820"/>
            <a:ext cx="1197428" cy="307777"/>
          </a:xfrm>
          <a:prstGeom prst="rect">
            <a:avLst/>
          </a:prstGeom>
          <a:solidFill>
            <a:srgbClr val="B7E1FD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55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05CA7-98C6-5277-2DA2-A8B176DEA79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993356" y="336551"/>
            <a:ext cx="4205288" cy="358775"/>
          </a:xfrm>
        </p:spPr>
        <p:txBody>
          <a:bodyPr>
            <a:noAutofit/>
          </a:bodyPr>
          <a:lstStyle/>
          <a:p>
            <a:r>
              <a:rPr lang="en-US" dirty="0"/>
              <a:t>KC Water – Engineering &amp; Facilities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99D1AD6-2DF7-FDF9-B3C6-C7F217438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976" y="751985"/>
            <a:ext cx="9685540" cy="1325563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700">
                <a:solidFill>
                  <a:srgbClr val="2051A2"/>
                </a:solidFill>
              </a:rPr>
              <a:t>Screening Criteria</a:t>
            </a:r>
            <a:endParaRPr lang="en-US"/>
          </a:p>
        </p:txBody>
      </p:sp>
      <p:pic>
        <p:nvPicPr>
          <p:cNvPr id="2" name="Picture 1" descr="A group of buckets with text&#10;&#10;AI-generated content may be incorrect.">
            <a:extLst>
              <a:ext uri="{FF2B5EF4-FFF2-40B4-BE49-F238E27FC236}">
                <a16:creationId xmlns:a16="http://schemas.microsoft.com/office/drawing/2014/main" id="{4B9354C5-6F36-3D21-B60B-3341DC294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517524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9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2dd57256b3_0_11"/>
          <p:cNvSpPr txBox="1">
            <a:spLocks noGrp="1"/>
          </p:cNvSpPr>
          <p:nvPr>
            <p:ph type="title"/>
          </p:nvPr>
        </p:nvSpPr>
        <p:spPr>
          <a:xfrm>
            <a:off x="600075" y="690564"/>
            <a:ext cx="109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700" kern="1200">
                <a:solidFill>
                  <a:srgbClr val="2051A2"/>
                </a:solidFill>
                <a:latin typeface="+mn-lt"/>
                <a:ea typeface="+mn-ea"/>
                <a:cs typeface="+mn-cs"/>
              </a:rPr>
              <a:t>Area of Interest – East Bottoms</a:t>
            </a:r>
          </a:p>
        </p:txBody>
      </p:sp>
      <p:sp>
        <p:nvSpPr>
          <p:cNvPr id="242" name="Google Shape;242;g32dd57256b3_0_11"/>
          <p:cNvSpPr txBox="1">
            <a:spLocks noGrp="1"/>
          </p:cNvSpPr>
          <p:nvPr>
            <p:ph type="body" idx="2"/>
          </p:nvPr>
        </p:nvSpPr>
        <p:spPr>
          <a:xfrm>
            <a:off x="3401483" y="250184"/>
            <a:ext cx="56073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rmAutofit/>
          </a:bodyPr>
          <a:lstStyle/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KC Water – Engineering &amp; Facilities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C239FB-4FC4-C118-0E67-F03259C79B8B}"/>
              </a:ext>
            </a:extLst>
          </p:cNvPr>
          <p:cNvGrpSpPr/>
          <p:nvPr/>
        </p:nvGrpSpPr>
        <p:grpSpPr>
          <a:xfrm>
            <a:off x="8304199" y="1255195"/>
            <a:ext cx="2672712" cy="615553"/>
            <a:chOff x="8511340" y="5766757"/>
            <a:chExt cx="2672712" cy="615553"/>
          </a:xfrm>
        </p:grpSpPr>
        <p:sp>
          <p:nvSpPr>
            <p:cNvPr id="2" name="Star: 5 Points 1">
              <a:extLst>
                <a:ext uri="{FF2B5EF4-FFF2-40B4-BE49-F238E27FC236}">
                  <a16:creationId xmlns:a16="http://schemas.microsoft.com/office/drawing/2014/main" id="{3DD4A6B2-413A-1D9B-ABA6-7AA502B813C0}"/>
                </a:ext>
              </a:extLst>
            </p:cNvPr>
            <p:cNvSpPr/>
            <p:nvPr/>
          </p:nvSpPr>
          <p:spPr>
            <a:xfrm>
              <a:off x="8511340" y="5858653"/>
              <a:ext cx="234260" cy="213285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E558CBB0-5924-BC08-DBFB-59DBAA498667}"/>
                </a:ext>
              </a:extLst>
            </p:cNvPr>
            <p:cNvSpPr txBox="1"/>
            <p:nvPr/>
          </p:nvSpPr>
          <p:spPr>
            <a:xfrm>
              <a:off x="8747014" y="5766757"/>
              <a:ext cx="2437038" cy="615553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000">
                  <a:latin typeface="Calibri"/>
                  <a:ea typeface="Calibri"/>
                  <a:cs typeface="Calibri"/>
                </a:rPr>
                <a:t>= </a:t>
              </a:r>
              <a:r>
                <a:rPr lang="en-US">
                  <a:latin typeface="Calibri"/>
                  <a:ea typeface="Calibri"/>
                  <a:cs typeface="Calibri"/>
                </a:rPr>
                <a:t>East Bottoms Pump station</a:t>
              </a:r>
            </a:p>
            <a:p>
              <a:pPr algn="l"/>
              <a:endParaRPr lang="en-US"/>
            </a:p>
          </p:txBody>
        </p:sp>
      </p:grp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71F1E276-E65D-55AA-0CB2-8207471BE306}"/>
              </a:ext>
            </a:extLst>
          </p:cNvPr>
          <p:cNvSpPr/>
          <p:nvPr/>
        </p:nvSpPr>
        <p:spPr>
          <a:xfrm>
            <a:off x="2333034" y="5357602"/>
            <a:ext cx="292851" cy="25770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2" descr="A aerial view of a city&#10;&#10;AI-generated content may be incorrect.">
            <a:extLst>
              <a:ext uri="{FF2B5EF4-FFF2-40B4-BE49-F238E27FC236}">
                <a16:creationId xmlns:a16="http://schemas.microsoft.com/office/drawing/2014/main" id="{316CAE31-03DA-49B8-F34C-0FCE9C00E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6815" b="6815"/>
          <a:stretch>
            <a:fillRect/>
          </a:stretch>
        </p:blipFill>
        <p:spPr bwMode="auto">
          <a:xfrm>
            <a:off x="1159378" y="1711357"/>
            <a:ext cx="9870563" cy="487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F1C7C807-27A5-16E5-6771-ED50A0D68B97}"/>
              </a:ext>
            </a:extLst>
          </p:cNvPr>
          <p:cNvSpPr/>
          <p:nvPr/>
        </p:nvSpPr>
        <p:spPr>
          <a:xfrm>
            <a:off x="3697160" y="5000289"/>
            <a:ext cx="234260" cy="213285"/>
          </a:xfrm>
          <a:prstGeom prst="star5">
            <a:avLst/>
          </a:prstGeom>
          <a:solidFill>
            <a:srgbClr val="FF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>
          <a:extLst>
            <a:ext uri="{FF2B5EF4-FFF2-40B4-BE49-F238E27FC236}">
              <a16:creationId xmlns:a16="http://schemas.microsoft.com/office/drawing/2014/main" id="{A94A6CC1-224F-9D1D-10B9-572C314B0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 aerial view of a city&#10;&#10;AI-generated content may be incorrect.">
            <a:extLst>
              <a:ext uri="{FF2B5EF4-FFF2-40B4-BE49-F238E27FC236}">
                <a16:creationId xmlns:a16="http://schemas.microsoft.com/office/drawing/2014/main" id="{985E9881-3C73-18E3-A3EA-9D9B5AAA3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146" y="1464623"/>
            <a:ext cx="5994565" cy="3424052"/>
          </a:xfrm>
          <a:prstGeom prst="rect">
            <a:avLst/>
          </a:prstGeom>
        </p:spPr>
      </p:pic>
      <p:sp>
        <p:nvSpPr>
          <p:cNvPr id="241" name="Google Shape;241;g32dd57256b3_0_11">
            <a:extLst>
              <a:ext uri="{FF2B5EF4-FFF2-40B4-BE49-F238E27FC236}">
                <a16:creationId xmlns:a16="http://schemas.microsoft.com/office/drawing/2014/main" id="{60AA3047-BC63-B44F-B6E3-A02953F73D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0075" y="690564"/>
            <a:ext cx="109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700" kern="1200">
                <a:solidFill>
                  <a:srgbClr val="2051A2"/>
                </a:solidFill>
                <a:latin typeface="+mn-lt"/>
                <a:ea typeface="+mn-ea"/>
                <a:cs typeface="+mn-cs"/>
              </a:rPr>
              <a:t>Area of Interest – Site 1</a:t>
            </a:r>
          </a:p>
        </p:txBody>
      </p:sp>
      <p:sp>
        <p:nvSpPr>
          <p:cNvPr id="242" name="Google Shape;242;g32dd57256b3_0_11">
            <a:extLst>
              <a:ext uri="{FF2B5EF4-FFF2-40B4-BE49-F238E27FC236}">
                <a16:creationId xmlns:a16="http://schemas.microsoft.com/office/drawing/2014/main" id="{F5420FE3-4A3A-FE6B-1EF7-5D904E3C57A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401483" y="250184"/>
            <a:ext cx="56073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rmAutofit/>
          </a:bodyPr>
          <a:lstStyle/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KC Water – Engineering &amp; Facilities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7630BF6D-6074-0BEF-E1CB-EA14CAD622F1}"/>
              </a:ext>
            </a:extLst>
          </p:cNvPr>
          <p:cNvSpPr/>
          <p:nvPr/>
        </p:nvSpPr>
        <p:spPr>
          <a:xfrm>
            <a:off x="8217096" y="5858653"/>
            <a:ext cx="234260" cy="21328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090E852-8791-57F0-2D73-3F5F6CD17B80}"/>
              </a:ext>
            </a:extLst>
          </p:cNvPr>
          <p:cNvSpPr txBox="1"/>
          <p:nvPr/>
        </p:nvSpPr>
        <p:spPr>
          <a:xfrm>
            <a:off x="8452770" y="5766757"/>
            <a:ext cx="2437038" cy="61555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>
                <a:latin typeface="Calibri"/>
                <a:ea typeface="Calibri"/>
                <a:cs typeface="Calibri"/>
              </a:rPr>
              <a:t>= </a:t>
            </a:r>
            <a:r>
              <a:rPr lang="en-US">
                <a:latin typeface="Calibri"/>
                <a:ea typeface="Calibri"/>
                <a:cs typeface="Calibri"/>
              </a:rPr>
              <a:t>East Bottoms Pump station</a:t>
            </a:r>
          </a:p>
          <a:p>
            <a:pPr algn="l"/>
            <a:endParaRPr lang="en-US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0B7CCC47-5DBD-1B27-7355-D6ED9ABF4F1D}"/>
              </a:ext>
            </a:extLst>
          </p:cNvPr>
          <p:cNvSpPr/>
          <p:nvPr/>
        </p:nvSpPr>
        <p:spPr>
          <a:xfrm>
            <a:off x="7659311" y="3625753"/>
            <a:ext cx="292851" cy="25770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610AE92-97EB-54C8-A845-E5AA7160BA59}"/>
              </a:ext>
            </a:extLst>
          </p:cNvPr>
          <p:cNvSpPr txBox="1">
            <a:spLocks/>
          </p:cNvSpPr>
          <p:nvPr/>
        </p:nvSpPr>
        <p:spPr>
          <a:xfrm>
            <a:off x="602394" y="1660532"/>
            <a:ext cx="5493606" cy="43347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>
                <a:solidFill>
                  <a:srgbClr val="00B0F0"/>
                </a:solidFill>
                <a:cs typeface="Arial"/>
              </a:rPr>
              <a:t>ECONOMIC</a:t>
            </a:r>
          </a:p>
          <a:p>
            <a:pPr marL="342900" indent="-342900">
              <a:buChar char="•"/>
            </a:pPr>
            <a:r>
              <a:rPr lang="en-US" sz="2200">
                <a:cs typeface="Arial"/>
              </a:rPr>
              <a:t>Slightly lower capital cost</a:t>
            </a:r>
          </a:p>
          <a:p>
            <a:pPr marL="342900" indent="-342900">
              <a:buChar char="•"/>
            </a:pPr>
            <a:r>
              <a:rPr lang="en-US" sz="2200">
                <a:cs typeface="Arial"/>
              </a:rPr>
              <a:t>Good plant layout and phasing functionality  </a:t>
            </a:r>
          </a:p>
          <a:p>
            <a:pPr marL="342900" indent="-342900">
              <a:buChar char="•"/>
            </a:pPr>
            <a:endParaRPr lang="en-US" sz="2200">
              <a:cs typeface="Arial"/>
            </a:endParaRPr>
          </a:p>
          <a:p>
            <a:r>
              <a:rPr lang="en-US" sz="2200" b="1">
                <a:solidFill>
                  <a:srgbClr val="FF0000"/>
                </a:solidFill>
                <a:cs typeface="Arial"/>
              </a:rPr>
              <a:t>SOCIAL</a:t>
            </a:r>
            <a:r>
              <a:rPr lang="en-US" sz="2200" b="1">
                <a:cs typeface="Arial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cs typeface="Arial"/>
              </a:rPr>
              <a:t>Most construction and business impacts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cs typeface="Arial"/>
              </a:rPr>
              <a:t>Residential properties would be affected </a:t>
            </a:r>
          </a:p>
          <a:p>
            <a:endParaRPr lang="en-US" sz="2200">
              <a:solidFill>
                <a:srgbClr val="92D050"/>
              </a:solidFill>
              <a:cs typeface="Arial"/>
            </a:endParaRPr>
          </a:p>
          <a:p>
            <a:r>
              <a:rPr lang="en-US" sz="2200" b="1">
                <a:solidFill>
                  <a:srgbClr val="92D050"/>
                </a:solidFill>
                <a:cs typeface="Arial"/>
              </a:rPr>
              <a:t>ENVIRONMENTAL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cs typeface="Arial"/>
              </a:rPr>
              <a:t>Most properties with environmental issues</a:t>
            </a:r>
          </a:p>
          <a:p>
            <a:pPr>
              <a:buNone/>
            </a:pPr>
            <a:br>
              <a:rPr lang="en-US"/>
            </a:br>
            <a:br>
              <a:rPr lang="en-US"/>
            </a:br>
            <a:endParaRPr lang="en-US" sz="2200" b="0" i="0" u="none" strike="noStrike">
              <a:solidFill>
                <a:srgbClr val="222222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>
              <a:buNone/>
            </a:pPr>
            <a:br>
              <a:rPr lang="en-US" sz="2200" b="0" i="0" u="none" strike="noStrike">
                <a:effectLst/>
              </a:rPr>
            </a:br>
            <a:br>
              <a:rPr lang="en-US" sz="2200"/>
            </a:br>
            <a:r>
              <a:rPr lang="en-US" sz="2200">
                <a:latin typeface="Setimo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1261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>
          <a:extLst>
            <a:ext uri="{FF2B5EF4-FFF2-40B4-BE49-F238E27FC236}">
              <a16:creationId xmlns:a16="http://schemas.microsoft.com/office/drawing/2014/main" id="{5E6F860F-D580-D8C5-4590-0018813DA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2dd57256b3_0_11">
            <a:extLst>
              <a:ext uri="{FF2B5EF4-FFF2-40B4-BE49-F238E27FC236}">
                <a16:creationId xmlns:a16="http://schemas.microsoft.com/office/drawing/2014/main" id="{401957BC-94BD-FBD4-1C10-23684F1269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0075" y="690564"/>
            <a:ext cx="109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733" kern="1200">
                <a:solidFill>
                  <a:srgbClr val="2051A2"/>
                </a:solidFill>
                <a:latin typeface="+mn-lt"/>
                <a:ea typeface="+mn-ea"/>
                <a:cs typeface="+mn-cs"/>
              </a:rPr>
              <a:t>Area of Interest – Site 2</a:t>
            </a:r>
          </a:p>
        </p:txBody>
      </p:sp>
      <p:sp>
        <p:nvSpPr>
          <p:cNvPr id="242" name="Google Shape;242;g32dd57256b3_0_11">
            <a:extLst>
              <a:ext uri="{FF2B5EF4-FFF2-40B4-BE49-F238E27FC236}">
                <a16:creationId xmlns:a16="http://schemas.microsoft.com/office/drawing/2014/main" id="{B4E97F42-E658-FEA1-EE15-64331C83C66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401483" y="250184"/>
            <a:ext cx="56073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rmAutofit/>
          </a:bodyPr>
          <a:lstStyle/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KC Water – Engineering &amp; Facilities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834CD263-AA4D-7FC7-7CC7-2E7BFF6BF989}"/>
              </a:ext>
            </a:extLst>
          </p:cNvPr>
          <p:cNvSpPr/>
          <p:nvPr/>
        </p:nvSpPr>
        <p:spPr>
          <a:xfrm>
            <a:off x="8217096" y="5858653"/>
            <a:ext cx="234260" cy="21328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984DA61-2774-8225-3BB5-F212E0F2252D}"/>
              </a:ext>
            </a:extLst>
          </p:cNvPr>
          <p:cNvSpPr txBox="1"/>
          <p:nvPr/>
        </p:nvSpPr>
        <p:spPr>
          <a:xfrm>
            <a:off x="8452770" y="5766757"/>
            <a:ext cx="2437038" cy="61555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>
                <a:latin typeface="Calibri"/>
                <a:ea typeface="Calibri"/>
                <a:cs typeface="Calibri"/>
              </a:rPr>
              <a:t>= </a:t>
            </a:r>
            <a:r>
              <a:rPr lang="en-US">
                <a:latin typeface="Calibri"/>
                <a:ea typeface="Calibri"/>
                <a:cs typeface="Calibri"/>
              </a:rPr>
              <a:t>East Bottoms Pump station</a:t>
            </a:r>
          </a:p>
          <a:p>
            <a:pPr algn="l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B1BFEE-3D5D-0054-B8FA-D77B6B7C59D2}"/>
              </a:ext>
            </a:extLst>
          </p:cNvPr>
          <p:cNvSpPr txBox="1">
            <a:spLocks/>
          </p:cNvSpPr>
          <p:nvPr/>
        </p:nvSpPr>
        <p:spPr>
          <a:xfrm>
            <a:off x="599925" y="1661034"/>
            <a:ext cx="6392059" cy="43347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rgbClr val="00B0F0"/>
                </a:solidFill>
                <a:cs typeface="Arial"/>
              </a:rPr>
              <a:t>ECONOMIC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Challenges with constructability and phasing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Closer to the Missouri River intake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cs typeface="Arial" panose="020B0604020202020204" pitchFamily="34" charset="0"/>
            </a:endParaRPr>
          </a:p>
          <a:p>
            <a:r>
              <a:rPr lang="en-US" sz="2000" b="1">
                <a:solidFill>
                  <a:schemeClr val="accent6"/>
                </a:solidFill>
                <a:cs typeface="Arial"/>
              </a:rPr>
              <a:t>SOCIAL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Significant construction would be required in </a:t>
            </a:r>
            <a:br>
              <a:rPr lang="en-US" sz="2000">
                <a:cs typeface="Arial"/>
              </a:rPr>
            </a:br>
            <a:r>
              <a:rPr lang="en-US" sz="2000">
                <a:cs typeface="Arial"/>
              </a:rPr>
              <a:t>the levee critical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High rail disruption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Moderate level of property owner impacts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No residential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cs typeface="Arial" panose="020B0604020202020204" pitchFamily="34" charset="0"/>
            </a:endParaRPr>
          </a:p>
          <a:p>
            <a:r>
              <a:rPr lang="en-US" sz="2000" b="1">
                <a:solidFill>
                  <a:srgbClr val="92D050"/>
                </a:solidFill>
                <a:cs typeface="Arial"/>
              </a:rPr>
              <a:t>ENVIRONMENTAL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Moderate environmental issues</a:t>
            </a:r>
          </a:p>
          <a:p>
            <a:pPr>
              <a:buNone/>
            </a:pPr>
            <a:br>
              <a:rPr lang="en-US"/>
            </a:br>
            <a:br>
              <a:rPr lang="en-US"/>
            </a:br>
            <a:endParaRPr lang="en-US" sz="2000" b="0" i="0" u="none" strike="noStrike">
              <a:solidFill>
                <a:srgbClr val="222222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>
              <a:buNone/>
            </a:pPr>
            <a:br>
              <a:rPr lang="en-US" sz="2000" b="0" i="0" u="none" strike="noStrike">
                <a:effectLst/>
              </a:rPr>
            </a:br>
            <a:br>
              <a:rPr lang="en-US" sz="2000"/>
            </a:br>
            <a:r>
              <a:rPr lang="en-US" sz="2000">
                <a:latin typeface="Setimo"/>
                <a:cs typeface="Arial"/>
              </a:rPr>
              <a:t> </a:t>
            </a:r>
          </a:p>
        </p:txBody>
      </p:sp>
      <p:pic>
        <p:nvPicPr>
          <p:cNvPr id="8" name="Picture 7" descr="An aerial view of a city&#10;&#10;AI-generated content may be incorrect.">
            <a:extLst>
              <a:ext uri="{FF2B5EF4-FFF2-40B4-BE49-F238E27FC236}">
                <a16:creationId xmlns:a16="http://schemas.microsoft.com/office/drawing/2014/main" id="{BCB21360-D602-4ECF-3F14-F971C0245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383" y="1464623"/>
            <a:ext cx="5992091" cy="3424052"/>
          </a:xfrm>
          <a:prstGeom prst="rect">
            <a:avLst/>
          </a:prstGeom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id="{A210CE18-C882-0AD6-A2D2-77248EE49AFE}"/>
              </a:ext>
            </a:extLst>
          </p:cNvPr>
          <p:cNvSpPr/>
          <p:nvPr/>
        </p:nvSpPr>
        <p:spPr>
          <a:xfrm>
            <a:off x="7614076" y="3571310"/>
            <a:ext cx="292851" cy="25770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91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>
          <a:extLst>
            <a:ext uri="{FF2B5EF4-FFF2-40B4-BE49-F238E27FC236}">
              <a16:creationId xmlns:a16="http://schemas.microsoft.com/office/drawing/2014/main" id="{6B151964-86D7-AC29-B78F-6B25F93BC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2dd57256b3_0_11">
            <a:extLst>
              <a:ext uri="{FF2B5EF4-FFF2-40B4-BE49-F238E27FC236}">
                <a16:creationId xmlns:a16="http://schemas.microsoft.com/office/drawing/2014/main" id="{5E564A0C-FB8B-913A-F70E-78621DB80D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0075" y="690564"/>
            <a:ext cx="109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700" kern="1200">
                <a:solidFill>
                  <a:srgbClr val="2051A2"/>
                </a:solidFill>
                <a:latin typeface="+mn-lt"/>
                <a:ea typeface="+mn-ea"/>
                <a:cs typeface="+mn-cs"/>
              </a:rPr>
              <a:t>Area of Interest – Site 3</a:t>
            </a:r>
          </a:p>
        </p:txBody>
      </p:sp>
      <p:sp>
        <p:nvSpPr>
          <p:cNvPr id="242" name="Google Shape;242;g32dd57256b3_0_11">
            <a:extLst>
              <a:ext uri="{FF2B5EF4-FFF2-40B4-BE49-F238E27FC236}">
                <a16:creationId xmlns:a16="http://schemas.microsoft.com/office/drawing/2014/main" id="{C67B2935-F06A-A7CC-AAB9-7552F52F5DB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401483" y="250184"/>
            <a:ext cx="56073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rmAutofit/>
          </a:bodyPr>
          <a:lstStyle/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KC Water – Engineering &amp; Facilities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239C2873-8FC6-16F6-1173-5E14C69CBEBE}"/>
              </a:ext>
            </a:extLst>
          </p:cNvPr>
          <p:cNvSpPr/>
          <p:nvPr/>
        </p:nvSpPr>
        <p:spPr>
          <a:xfrm>
            <a:off x="8217096" y="5858653"/>
            <a:ext cx="234260" cy="21328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6834CD1-8332-A5D5-D6BB-903A9D61C88E}"/>
              </a:ext>
            </a:extLst>
          </p:cNvPr>
          <p:cNvSpPr txBox="1"/>
          <p:nvPr/>
        </p:nvSpPr>
        <p:spPr>
          <a:xfrm>
            <a:off x="8452770" y="5766757"/>
            <a:ext cx="2437038" cy="61555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>
                <a:latin typeface="Calibri"/>
                <a:ea typeface="Calibri"/>
                <a:cs typeface="Calibri"/>
              </a:rPr>
              <a:t>= </a:t>
            </a:r>
            <a:r>
              <a:rPr lang="en-US">
                <a:latin typeface="Calibri"/>
                <a:ea typeface="Calibri"/>
                <a:cs typeface="Calibri"/>
              </a:rPr>
              <a:t>East Bottoms Pump station</a:t>
            </a:r>
          </a:p>
          <a:p>
            <a:pPr algn="l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B83BDBE-891D-E49F-FE9E-1F69B48B1B9D}"/>
              </a:ext>
            </a:extLst>
          </p:cNvPr>
          <p:cNvSpPr txBox="1">
            <a:spLocks/>
          </p:cNvSpPr>
          <p:nvPr/>
        </p:nvSpPr>
        <p:spPr>
          <a:xfrm>
            <a:off x="599925" y="1634797"/>
            <a:ext cx="5846798" cy="43347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B0F0"/>
                </a:solidFill>
                <a:cs typeface="Arial"/>
              </a:rPr>
              <a:t>ECONOMIC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Limited utility conflicts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Scored high for constructability and phasing </a:t>
            </a:r>
          </a:p>
          <a:p>
            <a:endParaRPr lang="en-US" sz="2000">
              <a:cs typeface="Arial"/>
            </a:endParaRPr>
          </a:p>
          <a:p>
            <a:r>
              <a:rPr lang="en-US" sz="2000" b="1" dirty="0">
                <a:solidFill>
                  <a:schemeClr val="accent6"/>
                </a:solidFill>
                <a:cs typeface="Arial"/>
              </a:rPr>
              <a:t>SOCIAL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Construction outside of levee critical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Away from residential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Scored the highest for the social criteria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Least amount of business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No residential properties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rgbClr val="92D050"/>
              </a:solidFill>
              <a:cs typeface="Arial"/>
            </a:endParaRPr>
          </a:p>
          <a:p>
            <a:r>
              <a:rPr lang="en-US" sz="2000" b="1" dirty="0">
                <a:solidFill>
                  <a:srgbClr val="92D050"/>
                </a:solidFill>
                <a:cs typeface="Arial"/>
              </a:rPr>
              <a:t>ENVIRONMENTAL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  Least amount of remediation compared to other sites.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cs typeface="Arial"/>
            </a:endParaRPr>
          </a:p>
          <a:p>
            <a:pPr>
              <a:buNone/>
            </a:pPr>
            <a:br>
              <a:rPr lang="en-US" sz="2000" dirty="0"/>
            </a:br>
            <a:br>
              <a:rPr lang="en-US" sz="2000" dirty="0"/>
            </a:br>
            <a:endParaRPr lang="en-US" sz="2000" b="0" i="0" u="none" strike="noStrike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br>
              <a:rPr lang="en-US" sz="2000" b="0" i="0" u="none" strike="noStrike" dirty="0">
                <a:effectLst/>
              </a:rPr>
            </a:br>
            <a:br>
              <a:rPr lang="en-US" sz="2000" dirty="0"/>
            </a:br>
            <a:r>
              <a:rPr lang="en-US" sz="2000" dirty="0">
                <a:latin typeface="Setimo"/>
                <a:cs typeface="Arial"/>
              </a:rPr>
              <a:t> </a:t>
            </a:r>
          </a:p>
        </p:txBody>
      </p:sp>
      <p:pic>
        <p:nvPicPr>
          <p:cNvPr id="7" name="Picture 6" descr="An aerial view of a city&#10;&#10;AI-generated content may be incorrect.">
            <a:extLst>
              <a:ext uri="{FF2B5EF4-FFF2-40B4-BE49-F238E27FC236}">
                <a16:creationId xmlns:a16="http://schemas.microsoft.com/office/drawing/2014/main" id="{3736FAA7-E39E-4295-F258-4056745E4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383" y="1464623"/>
            <a:ext cx="5992091" cy="3424052"/>
          </a:xfrm>
          <a:prstGeom prst="rect">
            <a:avLst/>
          </a:prstGeom>
        </p:spPr>
      </p:pic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4968058E-BDC3-0D07-3323-7AD8B3027D9E}"/>
              </a:ext>
            </a:extLst>
          </p:cNvPr>
          <p:cNvSpPr/>
          <p:nvPr/>
        </p:nvSpPr>
        <p:spPr>
          <a:xfrm>
            <a:off x="7659312" y="3606938"/>
            <a:ext cx="292851" cy="25770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90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city&#10;&#10;AI-generated content may be incorrect.">
            <a:extLst>
              <a:ext uri="{FF2B5EF4-FFF2-40B4-BE49-F238E27FC236}">
                <a16:creationId xmlns:a16="http://schemas.microsoft.com/office/drawing/2014/main" id="{ACC55E4C-F9D4-D7D5-D0CB-EBED10D5D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783" y="1484416"/>
            <a:ext cx="8102435" cy="4621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4AE2E-FD08-E56F-BB85-CCF8082D0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28" y="686574"/>
            <a:ext cx="10991850" cy="1325563"/>
          </a:xfrm>
        </p:spPr>
        <p:txBody>
          <a:bodyPr>
            <a:normAutofit/>
          </a:bodyPr>
          <a:lstStyle/>
          <a:p>
            <a:r>
              <a:rPr lang="en-US" sz="3700" kern="1200">
                <a:solidFill>
                  <a:srgbClr val="2051A2"/>
                </a:solidFill>
                <a:latin typeface="+mn-lt"/>
                <a:ea typeface="+mn-ea"/>
                <a:cs typeface="+mn-cs"/>
              </a:rPr>
              <a:t>Preferred Site</a:t>
            </a:r>
            <a:endParaRPr lang="en-US" sz="37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333D0-287D-487C-D5A1-CF6BC73D435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 spcFirstLastPara="1" wrap="square" lIns="91425" tIns="45700" rIns="91425" bIns="45700" anchor="ctr" anchorCtr="0">
            <a:noAutofit/>
          </a:bodyPr>
          <a:lstStyle/>
          <a:p>
            <a:endParaRPr lang="en-US" sz="1500"/>
          </a:p>
          <a:p>
            <a:r>
              <a:rPr lang="en-US"/>
              <a:t>KC Water – Engineering &amp; Facilities</a:t>
            </a:r>
            <a:endParaRPr lang="en-US" b="0"/>
          </a:p>
          <a:p>
            <a:endParaRPr lang="en-US"/>
          </a:p>
        </p:txBody>
      </p:sp>
      <p:sp>
        <p:nvSpPr>
          <p:cNvPr id="13" name="Star: 5 Points 1">
            <a:extLst>
              <a:ext uri="{FF2B5EF4-FFF2-40B4-BE49-F238E27FC236}">
                <a16:creationId xmlns:a16="http://schemas.microsoft.com/office/drawing/2014/main" id="{FD43EA75-9148-7774-27A6-D71C629F1888}"/>
              </a:ext>
            </a:extLst>
          </p:cNvPr>
          <p:cNvSpPr/>
          <p:nvPr/>
        </p:nvSpPr>
        <p:spPr>
          <a:xfrm>
            <a:off x="4911291" y="6195593"/>
            <a:ext cx="234260" cy="21328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51D50400-1723-9D79-DD91-56804A794370}"/>
              </a:ext>
            </a:extLst>
          </p:cNvPr>
          <p:cNvSpPr txBox="1"/>
          <p:nvPr/>
        </p:nvSpPr>
        <p:spPr>
          <a:xfrm>
            <a:off x="5146965" y="6103697"/>
            <a:ext cx="2437038" cy="61555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>
                <a:latin typeface="Calibri"/>
                <a:ea typeface="Calibri"/>
                <a:cs typeface="Calibri"/>
              </a:rPr>
              <a:t>= </a:t>
            </a:r>
            <a:r>
              <a:rPr lang="en-US">
                <a:latin typeface="Calibri"/>
                <a:ea typeface="Calibri"/>
                <a:cs typeface="Calibri"/>
              </a:rPr>
              <a:t>East Bottoms Pump station</a:t>
            </a:r>
          </a:p>
          <a:p>
            <a:pPr algn="l"/>
            <a:endParaRPr lang="en-US"/>
          </a:p>
        </p:txBody>
      </p:sp>
      <p:sp>
        <p:nvSpPr>
          <p:cNvPr id="6" name="Star: 5 Points 1">
            <a:extLst>
              <a:ext uri="{FF2B5EF4-FFF2-40B4-BE49-F238E27FC236}">
                <a16:creationId xmlns:a16="http://schemas.microsoft.com/office/drawing/2014/main" id="{523EB290-CC4D-E48A-7634-633E1D7F356C}"/>
              </a:ext>
            </a:extLst>
          </p:cNvPr>
          <p:cNvSpPr/>
          <p:nvPr/>
        </p:nvSpPr>
        <p:spPr>
          <a:xfrm>
            <a:off x="4099932" y="4467684"/>
            <a:ext cx="234260" cy="21328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33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2d3fd9acc1_2_0"/>
          <p:cNvSpPr txBox="1">
            <a:spLocks noGrp="1"/>
          </p:cNvSpPr>
          <p:nvPr>
            <p:ph type="ctrTitle"/>
          </p:nvPr>
        </p:nvSpPr>
        <p:spPr>
          <a:xfrm>
            <a:off x="634200" y="1730662"/>
            <a:ext cx="109236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sz="4600">
                <a:latin typeface="+mn-lt"/>
              </a:rPr>
              <a:t>South Resiliency </a:t>
            </a:r>
            <a:br>
              <a:rPr lang="en-US" sz="4600">
                <a:latin typeface="+mn-lt"/>
              </a:rPr>
            </a:br>
            <a:r>
              <a:rPr lang="en-US" sz="4600">
                <a:latin typeface="+mn-lt"/>
              </a:rPr>
              <a:t>Water Treatment Plant Project</a:t>
            </a:r>
            <a:r>
              <a:rPr lang="en-US" sz="3200">
                <a:latin typeface="+mn-lt"/>
              </a:rPr>
              <a:t> </a:t>
            </a:r>
          </a:p>
        </p:txBody>
      </p:sp>
      <p:sp>
        <p:nvSpPr>
          <p:cNvPr id="214" name="Google Shape;214;g32d3fd9acc1_2_0"/>
          <p:cNvSpPr txBox="1">
            <a:spLocks noGrp="1"/>
          </p:cNvSpPr>
          <p:nvPr>
            <p:ph type="body" idx="2"/>
          </p:nvPr>
        </p:nvSpPr>
        <p:spPr>
          <a:xfrm>
            <a:off x="634200" y="4474194"/>
            <a:ext cx="3860700" cy="54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indent="0"/>
            <a:r>
              <a:rPr lang="en-US"/>
              <a:t>October 28, 2025</a:t>
            </a:r>
            <a:endParaRPr/>
          </a:p>
        </p:txBody>
      </p:sp>
      <p:sp>
        <p:nvSpPr>
          <p:cNvPr id="217" name="Google Shape;217;g32d3fd9acc1_2_0"/>
          <p:cNvSpPr txBox="1">
            <a:spLocks noGrp="1"/>
          </p:cNvSpPr>
          <p:nvPr>
            <p:ph type="body" idx="5"/>
          </p:nvPr>
        </p:nvSpPr>
        <p:spPr>
          <a:xfrm>
            <a:off x="3994150" y="331788"/>
            <a:ext cx="4205400" cy="358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KC Water - Engineering &amp; Facilities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1433E-1A20-053A-088B-A55DDB957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46062-D694-A099-9AF8-DF703D70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930109"/>
            <a:ext cx="10991851" cy="1325563"/>
          </a:xfrm>
        </p:spPr>
        <p:txBody>
          <a:bodyPr/>
          <a:lstStyle/>
          <a:p>
            <a:r>
              <a:rPr lang="en-US" sz="4400" kern="1200">
                <a:solidFill>
                  <a:srgbClr val="2051A2"/>
                </a:solidFill>
                <a:latin typeface="+mn-lt"/>
                <a:ea typeface="+mn-ea"/>
                <a:cs typeface="+mn-cs"/>
              </a:rPr>
              <a:t>Project Funding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D5D9E-487D-9B5B-4397-1B32E7720C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KC Water – Engineering &amp; Facilities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8E3BF8-3FE8-0219-18F0-857EEB9C4266}"/>
              </a:ext>
            </a:extLst>
          </p:cNvPr>
          <p:cNvSpPr txBox="1"/>
          <p:nvPr/>
        </p:nvSpPr>
        <p:spPr>
          <a:xfrm>
            <a:off x="467031" y="2138515"/>
            <a:ext cx="8652387" cy="11131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500"/>
              </a:spcAft>
              <a:buChar char="•"/>
            </a:pPr>
            <a:r>
              <a:rPr lang="en-US" sz="2200"/>
              <a:t>Estimated project timeline: 5 – 10 years</a:t>
            </a:r>
            <a:endParaRPr lang="en-US"/>
          </a:p>
          <a:p>
            <a:pPr marL="285750" indent="-285750">
              <a:spcAft>
                <a:spcPts val="500"/>
              </a:spcAft>
              <a:buChar char="•"/>
            </a:pPr>
            <a:r>
              <a:rPr lang="en-US" sz="2200"/>
              <a:t>Estimated project cost - $600M - $2B+</a:t>
            </a:r>
          </a:p>
          <a:p>
            <a:endParaRPr lang="en-US"/>
          </a:p>
        </p:txBody>
      </p:sp>
      <p:pic>
        <p:nvPicPr>
          <p:cNvPr id="6" name="Picture 5" descr="A blue couches with text on it&#10;&#10;AI-generated content may be incorrect.">
            <a:extLst>
              <a:ext uri="{FF2B5EF4-FFF2-40B4-BE49-F238E27FC236}">
                <a16:creationId xmlns:a16="http://schemas.microsoft.com/office/drawing/2014/main" id="{52EE006E-3A8B-8F21-7EB7-CF347E0B6D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182" t="-7436" r="-2599" b="7435"/>
          <a:stretch>
            <a:fillRect/>
          </a:stretch>
        </p:blipFill>
        <p:spPr>
          <a:xfrm>
            <a:off x="5347858" y="-463601"/>
            <a:ext cx="6611383" cy="819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36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5B02-48EB-72DB-244F-E2D66AABEB1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23B30-5188-F4F4-E3C4-BBB646B15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000000"/>
                </a:solidFill>
              </a:rPr>
              <a:t>What questions and input do you
have about building a new water
treatment plant in the East Bottoms?​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93B651-0898-37EB-5A4D-077DF7030BF3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85000" lnSpcReduction="100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874576D-34E9-2B09-8134-B535755E7873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FB7300FA-7BF0-6887-54D4-B561E1D33506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D80247-98D4-2CCB-025A-200FFDC41528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888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DB045-75E5-53F6-A2AE-DE917736F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D099B-F192-0F6B-FF89-662A51DBE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2644609"/>
            <a:ext cx="7594984" cy="3525603"/>
          </a:xfrm>
        </p:spPr>
        <p:txBody>
          <a:bodyPr/>
          <a:lstStyle/>
          <a:p>
            <a:r>
              <a:rPr lang="en-US"/>
              <a:t>KCIC and MOARC advocacy</a:t>
            </a:r>
          </a:p>
          <a:p>
            <a:r>
              <a:rPr lang="en-US"/>
              <a:t>Identify grant and funding opportunities </a:t>
            </a:r>
          </a:p>
          <a:p>
            <a:r>
              <a:rPr lang="en-US"/>
              <a:t>Finalize the site after public input and continue conceptual design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D3309-BD55-9490-7053-1873CFA1EB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/>
              <a:t>KC Water – Engineering &amp; Facilities</a:t>
            </a:r>
          </a:p>
        </p:txBody>
      </p:sp>
    </p:spTree>
    <p:extLst>
      <p:ext uri="{BB962C8B-B14F-4D97-AF65-F5344CB8AC3E}">
        <p14:creationId xmlns:p14="http://schemas.microsoft.com/office/powerpoint/2010/main" val="1393776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F03940-ABB1-C6DD-0633-E1DE725DE220}"/>
              </a:ext>
            </a:extLst>
          </p:cNvPr>
          <p:cNvSpPr/>
          <p:nvPr/>
        </p:nvSpPr>
        <p:spPr>
          <a:xfrm>
            <a:off x="8204968" y="3255817"/>
            <a:ext cx="2570788" cy="25015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4AC11-7D2D-DCA5-A400-EA273240C89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KC Water – Engineering &amp; Facilities</a:t>
            </a:r>
          </a:p>
        </p:txBody>
      </p:sp>
      <p:sp>
        <p:nvSpPr>
          <p:cNvPr id="5" name="Google Shape;309;p11">
            <a:extLst>
              <a:ext uri="{FF2B5EF4-FFF2-40B4-BE49-F238E27FC236}">
                <a16:creationId xmlns:a16="http://schemas.microsoft.com/office/drawing/2014/main" id="{1EC56236-9D4D-37E0-6708-63151202C573}"/>
              </a:ext>
            </a:extLst>
          </p:cNvPr>
          <p:cNvSpPr txBox="1">
            <a:spLocks/>
          </p:cNvSpPr>
          <p:nvPr/>
        </p:nvSpPr>
        <p:spPr>
          <a:xfrm>
            <a:off x="749165" y="963612"/>
            <a:ext cx="12040200" cy="15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CFDFD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5400"/>
            </a:pPr>
            <a:r>
              <a:rPr lang="en-US" sz="5400"/>
              <a:t>Stay Informed! </a:t>
            </a:r>
            <a:endParaRPr lang="en-US"/>
          </a:p>
        </p:txBody>
      </p:sp>
      <p:pic>
        <p:nvPicPr>
          <p:cNvPr id="6" name="Graphic 2" descr="Receiver with solid fill">
            <a:extLst>
              <a:ext uri="{FF2B5EF4-FFF2-40B4-BE49-F238E27FC236}">
                <a16:creationId xmlns:a16="http://schemas.microsoft.com/office/drawing/2014/main" id="{496F1D00-60DB-DDCF-C771-A8CC03CF42D3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275" y="3507762"/>
            <a:ext cx="1115529" cy="1115529"/>
          </a:xfrm>
          <a:prstGeom prst="rect">
            <a:avLst/>
          </a:prstGeom>
        </p:spPr>
      </p:pic>
      <p:pic>
        <p:nvPicPr>
          <p:cNvPr id="7" name="Graphic 5" descr="Email with solid fill">
            <a:extLst>
              <a:ext uri="{FF2B5EF4-FFF2-40B4-BE49-F238E27FC236}">
                <a16:creationId xmlns:a16="http://schemas.microsoft.com/office/drawing/2014/main" id="{D891958A-3ADD-C8F6-B778-9304B1B82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2275" y="4864652"/>
            <a:ext cx="1155087" cy="1115528"/>
          </a:xfrm>
          <a:prstGeom prst="rect">
            <a:avLst/>
          </a:prstGeom>
        </p:spPr>
      </p:pic>
      <p:pic>
        <p:nvPicPr>
          <p:cNvPr id="8" name="Graphic 6" descr="Internet with solid fill">
            <a:extLst>
              <a:ext uri="{FF2B5EF4-FFF2-40B4-BE49-F238E27FC236}">
                <a16:creationId xmlns:a16="http://schemas.microsoft.com/office/drawing/2014/main" id="{FFD6EE36-1F65-E815-9329-6BB76A1A44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2429" y="2173502"/>
            <a:ext cx="1275285" cy="1265211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F14FFB8C-C35D-3833-AD1C-A79D198BF1FC}"/>
              </a:ext>
            </a:extLst>
          </p:cNvPr>
          <p:cNvSpPr txBox="1"/>
          <p:nvPr/>
        </p:nvSpPr>
        <p:spPr>
          <a:xfrm>
            <a:off x="2643495" y="2456495"/>
            <a:ext cx="8008671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rgbClr val="FFFFFF"/>
                </a:solidFill>
                <a:latin typeface="Helvetica" pitchFamily="2" charset="0"/>
                <a:cs typeface="Calibri"/>
              </a:rPr>
              <a:t>http://</a:t>
            </a:r>
            <a:r>
              <a:rPr lang="en-US" sz="2400" err="1">
                <a:solidFill>
                  <a:srgbClr val="FFFFFF"/>
                </a:solidFill>
                <a:latin typeface="Helvetica" pitchFamily="2" charset="0"/>
                <a:cs typeface="Calibri"/>
              </a:rPr>
              <a:t>www.kcwater.us</a:t>
            </a:r>
            <a:r>
              <a:rPr lang="en-US" sz="2400">
                <a:solidFill>
                  <a:srgbClr val="FFFFFF"/>
                </a:solidFill>
                <a:latin typeface="Helvetica" pitchFamily="2" charset="0"/>
                <a:cs typeface="Calibri"/>
              </a:rPr>
              <a:t>/projects/south-resiliency-water-treatment-plant-project/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8D4FF-6B8F-E119-695B-002E42EEB0B6}"/>
              </a:ext>
            </a:extLst>
          </p:cNvPr>
          <p:cNvSpPr txBox="1"/>
          <p:nvPr/>
        </p:nvSpPr>
        <p:spPr>
          <a:xfrm>
            <a:off x="2424982" y="5229055"/>
            <a:ext cx="9767018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rgbClr val="FFFFFF"/>
                </a:solidFill>
                <a:latin typeface="Helvetica" pitchFamily="2" charset="0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alex@</a:t>
            </a:r>
            <a:r>
              <a:rPr lang="en-US" sz="2800">
                <a:solidFill>
                  <a:srgbClr val="F7FAFC"/>
                </a:solidFill>
                <a:latin typeface="Helvetica" pitchFamily="2" charset="0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parsonkc.com</a:t>
            </a:r>
            <a:endParaRPr lang="en-US" sz="2800">
              <a:solidFill>
                <a:srgbClr val="F7FAFC"/>
              </a:solidFill>
              <a:latin typeface="Helvetica" pitchFamily="2" charset="0"/>
              <a:cs typeface="Calibri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8D4070AC-1CC1-8D70-7CD8-C1507231E64E}"/>
              </a:ext>
            </a:extLst>
          </p:cNvPr>
          <p:cNvSpPr txBox="1"/>
          <p:nvPr/>
        </p:nvSpPr>
        <p:spPr>
          <a:xfrm>
            <a:off x="2382443" y="4007995"/>
            <a:ext cx="9767018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FFFF"/>
                </a:solidFill>
                <a:latin typeface="Helvetica" pitchFamily="2" charset="0"/>
                <a:cs typeface="Calibri"/>
              </a:rPr>
              <a:t>(816) 601-0137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7E8D99-A955-ADA5-7509-6937296073C2}"/>
              </a:ext>
            </a:extLst>
          </p:cNvPr>
          <p:cNvSpPr txBox="1"/>
          <p:nvPr/>
        </p:nvSpPr>
        <p:spPr>
          <a:xfrm>
            <a:off x="97971" y="173082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9619C4-03BA-3D91-9BE1-33C2CB8A0A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6510" y="3253508"/>
            <a:ext cx="2598497" cy="249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4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16544-CE37-B3AC-7358-98C19B7E2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837745"/>
            <a:ext cx="10991851" cy="1325563"/>
          </a:xfrm>
        </p:spPr>
        <p:txBody>
          <a:bodyPr/>
          <a:lstStyle/>
          <a:p>
            <a:r>
              <a:rPr lang="en-US" sz="4400">
                <a:solidFill>
                  <a:srgbClr val="2051A2"/>
                </a:solidFill>
              </a:rPr>
              <a:t>Agenda </a:t>
            </a:r>
            <a:r>
              <a:rPr lang="en-US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71B2B-7C20-6869-2125-DB3A40FAD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2304430"/>
            <a:ext cx="10991851" cy="352560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/>
              <a:t>Project overview and background </a:t>
            </a:r>
          </a:p>
          <a:p>
            <a:pPr>
              <a:spcAft>
                <a:spcPts val="300"/>
              </a:spcAft>
              <a:buClr>
                <a:schemeClr val="bg1"/>
              </a:buClr>
            </a:pPr>
            <a:r>
              <a:rPr lang="en-US"/>
              <a:t>Project drivers, goals, and benefits </a:t>
            </a:r>
          </a:p>
          <a:p>
            <a:pPr>
              <a:spcAft>
                <a:spcPts val="300"/>
              </a:spcAft>
              <a:buClr>
                <a:schemeClr val="bg1"/>
              </a:buClr>
            </a:pPr>
            <a:r>
              <a:rPr lang="en-US"/>
              <a:t>Review of potential sites</a:t>
            </a:r>
          </a:p>
          <a:p>
            <a:pPr>
              <a:spcAft>
                <a:spcPts val="300"/>
              </a:spcAft>
              <a:buClr>
                <a:schemeClr val="bg1"/>
              </a:buClr>
            </a:pPr>
            <a:r>
              <a:rPr lang="en-US"/>
              <a:t>Screening criteria review </a:t>
            </a:r>
          </a:p>
          <a:p>
            <a:pPr>
              <a:spcAft>
                <a:spcPts val="300"/>
              </a:spcAft>
              <a:buClr>
                <a:schemeClr val="bg1"/>
              </a:buClr>
            </a:pPr>
            <a:r>
              <a:rPr lang="en-US"/>
              <a:t>Recommend site </a:t>
            </a:r>
          </a:p>
          <a:p>
            <a:pPr>
              <a:spcAft>
                <a:spcPts val="300"/>
              </a:spcAft>
              <a:buClr>
                <a:schemeClr val="bg1"/>
              </a:buClr>
            </a:pPr>
            <a:r>
              <a:rPr lang="en-US"/>
              <a:t>Funding discussion </a:t>
            </a:r>
          </a:p>
          <a:p>
            <a:pPr>
              <a:spcAft>
                <a:spcPts val="300"/>
              </a:spcAft>
              <a:buClr>
                <a:schemeClr val="bg1"/>
              </a:buClr>
            </a:pPr>
            <a:r>
              <a:rPr lang="en-US"/>
              <a:t>Next steps </a:t>
            </a:r>
          </a:p>
          <a:p>
            <a:pPr lvl="1">
              <a:buSzPts val="2800"/>
              <a:buFont typeface="Courier New"/>
              <a:buChar char="o"/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252429-BC4E-F3A5-82A9-FB3E1010F7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>
                <a:latin typeface="Arial"/>
                <a:cs typeface="Arial"/>
              </a:rPr>
              <a:t>KC Water – Engineering &amp; Facilities</a:t>
            </a:r>
          </a:p>
        </p:txBody>
      </p:sp>
    </p:spTree>
    <p:extLst>
      <p:ext uri="{BB962C8B-B14F-4D97-AF65-F5344CB8AC3E}">
        <p14:creationId xmlns:p14="http://schemas.microsoft.com/office/powerpoint/2010/main" val="3800403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7C966-66EF-9D60-245A-12F1F0B4B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956499"/>
            <a:ext cx="10991851" cy="1325563"/>
          </a:xfrm>
        </p:spPr>
        <p:txBody>
          <a:bodyPr>
            <a:normAutofit/>
          </a:bodyPr>
          <a:lstStyle/>
          <a:p>
            <a:r>
              <a:rPr lang="en-US" sz="3700" kern="1200">
                <a:solidFill>
                  <a:srgbClr val="2051A2"/>
                </a:solidFill>
                <a:latin typeface="+mn-lt"/>
                <a:ea typeface="Calibri"/>
              </a:rPr>
              <a:t>Project Overview  </a:t>
            </a:r>
          </a:p>
          <a:p>
            <a:endParaRPr lang="en-US" sz="3700" kern="1200">
              <a:solidFill>
                <a:srgbClr val="2051A2"/>
              </a:solidFill>
              <a:latin typeface="+mn-lt"/>
              <a:ea typeface="Calibri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FBB371-DCCC-AF5B-2BFE-C03CF32B2A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87160" y="-180944"/>
            <a:ext cx="4205288" cy="358775"/>
          </a:xfr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4200">
                <a:latin typeface="Setimo"/>
                <a:cs typeface="Arial"/>
              </a:rPr>
              <a:t> </a:t>
            </a:r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KC Water – Engineering &amp; Facilities</a:t>
            </a:r>
            <a:endParaRPr lang="en-US">
              <a:latin typeface="Arial"/>
            </a:endParaRPr>
          </a:p>
          <a:p>
            <a:endParaRPr lang="en-US">
              <a:latin typeface="Setimo"/>
              <a:cs typeface="Arial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55DA7F-8A88-FD3C-B3E1-9966015EBD7F}"/>
              </a:ext>
            </a:extLst>
          </p:cNvPr>
          <p:cNvSpPr txBox="1">
            <a:spLocks/>
          </p:cNvSpPr>
          <p:nvPr/>
        </p:nvSpPr>
        <p:spPr>
          <a:xfrm>
            <a:off x="100013" y="1668760"/>
            <a:ext cx="10991851" cy="352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CFDF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D252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D252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52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52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FDF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52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33400" lvl="1" indent="0">
              <a:buSzPts val="2800"/>
              <a:buNone/>
            </a:pPr>
            <a:r>
              <a:rPr lang="en-US" sz="2200"/>
              <a:t>KC Water is currently evaluating potential sites for a future water treatment facility in and around the East Bottoms area in Kansas City, Missouri</a:t>
            </a:r>
            <a:r>
              <a:rPr lang="en-US"/>
              <a:t>. </a:t>
            </a:r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F930E452-44C8-DF37-9E8A-B6F50B7E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158" y="2442552"/>
            <a:ext cx="6842589" cy="395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97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1C35F-E514-69C1-5B70-3BA5091C2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A4376-67D0-DB2C-0407-C7E1DEC36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933324"/>
            <a:ext cx="10991851" cy="1325563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rgbClr val="2051A2"/>
                </a:solidFill>
              </a:rPr>
              <a:t>Briarcliff Water Treatment Plant </a:t>
            </a:r>
            <a:endParaRPr lang="en-US"/>
          </a:p>
        </p:txBody>
      </p:sp>
      <p:pic>
        <p:nvPicPr>
          <p:cNvPr id="13" name="Content Placeholder 12" descr="A map of a city&#10;&#10;AI-generated content may be incorrect.">
            <a:extLst>
              <a:ext uri="{FF2B5EF4-FFF2-40B4-BE49-F238E27FC236}">
                <a16:creationId xmlns:a16="http://schemas.microsoft.com/office/drawing/2014/main" id="{22FDF56E-421E-6F78-C431-78BFEC8F4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1988" r="9995" b="4381"/>
          <a:stretch>
            <a:fillRect/>
          </a:stretch>
        </p:blipFill>
        <p:spPr>
          <a:xfrm>
            <a:off x="8825254" y="1593554"/>
            <a:ext cx="3268072" cy="46093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DAA0F-2294-AEE7-A9FB-A24BE091EA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>
                <a:latin typeface="Arial"/>
                <a:cs typeface="Arial"/>
              </a:rPr>
              <a:t>KC Water – Engineering &amp; Facilities</a:t>
            </a:r>
            <a:endParaRPr lang="en-US">
              <a:latin typeface="Arial"/>
            </a:endParaRPr>
          </a:p>
        </p:txBody>
      </p:sp>
      <p:pic>
        <p:nvPicPr>
          <p:cNvPr id="10" name="Picture 9" descr="A aerial view of a water treatment plant&#10;&#10;AI-generated content may be incorrect.">
            <a:extLst>
              <a:ext uri="{FF2B5EF4-FFF2-40B4-BE49-F238E27FC236}">
                <a16:creationId xmlns:a16="http://schemas.microsoft.com/office/drawing/2014/main" id="{43F59988-7230-1FF1-BD83-EC972912FC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110" t="26333" r="3675" b="9667"/>
          <a:stretch>
            <a:fillRect/>
          </a:stretch>
        </p:blipFill>
        <p:spPr>
          <a:xfrm>
            <a:off x="4928191" y="2257522"/>
            <a:ext cx="4131580" cy="2657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81A562-FAEA-C7FA-42B1-378F7579784F}"/>
              </a:ext>
            </a:extLst>
          </p:cNvPr>
          <p:cNvSpPr txBox="1"/>
          <p:nvPr/>
        </p:nvSpPr>
        <p:spPr>
          <a:xfrm>
            <a:off x="594286" y="1923141"/>
            <a:ext cx="4443872" cy="44755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500"/>
              </a:spcAft>
              <a:buChar char="•"/>
            </a:pPr>
            <a:r>
              <a:rPr lang="en-US" sz="2000"/>
              <a:t>Located north of the Missouri River, west of N. Oak Trafficway and east of Highway 9</a:t>
            </a:r>
          </a:p>
          <a:p>
            <a:pPr marL="285750" indent="-285750">
              <a:spcBef>
                <a:spcPts val="300"/>
              </a:spcBef>
              <a:spcAft>
                <a:spcPts val="500"/>
              </a:spcAft>
              <a:buChar char="•"/>
            </a:pPr>
            <a:r>
              <a:rPr lang="en-US" sz="2000"/>
              <a:t>Built in 1920</a:t>
            </a:r>
          </a:p>
          <a:p>
            <a:pPr marL="285750" indent="-285750">
              <a:spcBef>
                <a:spcPts val="300"/>
              </a:spcBef>
              <a:spcAft>
                <a:spcPts val="500"/>
              </a:spcAft>
              <a:buChar char="•"/>
            </a:pPr>
            <a:r>
              <a:rPr lang="en-US" sz="2000"/>
              <a:t>Treats approximately 100 million gallons per day</a:t>
            </a:r>
          </a:p>
          <a:p>
            <a:pPr marL="285750" indent="-285750">
              <a:spcBef>
                <a:spcPts val="300"/>
              </a:spcBef>
              <a:spcAft>
                <a:spcPts val="500"/>
              </a:spcAft>
              <a:buChar char="•"/>
            </a:pPr>
            <a:r>
              <a:rPr lang="en-US" sz="2000"/>
              <a:t>Pulls 80% of the water from the Missouri River and  20% from </a:t>
            </a:r>
            <a:br>
              <a:rPr lang="en-US" sz="2000"/>
            </a:br>
            <a:r>
              <a:rPr lang="en-US" sz="2000"/>
              <a:t>ground water sources (wells)</a:t>
            </a:r>
          </a:p>
          <a:p>
            <a:pPr marL="285750" indent="-285750">
              <a:spcBef>
                <a:spcPts val="300"/>
              </a:spcBef>
              <a:spcAft>
                <a:spcPts val="500"/>
              </a:spcAft>
              <a:buChar char="•"/>
            </a:pPr>
            <a:r>
              <a:rPr lang="en-US" sz="2000"/>
              <a:t>Delivered to nearly 1 million people across 89 municipalities and </a:t>
            </a:r>
            <a:br>
              <a:rPr lang="en-US" sz="2000"/>
            </a:br>
            <a:r>
              <a:rPr lang="en-US" sz="2000"/>
              <a:t>wholesale customers</a:t>
            </a:r>
          </a:p>
          <a:p>
            <a:pPr marL="285750" indent="-285750"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05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 old car with a canopy&#10;&#10;AI-generated content may be incorrect.">
            <a:extLst>
              <a:ext uri="{FF2B5EF4-FFF2-40B4-BE49-F238E27FC236}">
                <a16:creationId xmlns:a16="http://schemas.microsoft.com/office/drawing/2014/main" id="{CE924EDB-CB92-E6DB-41F0-FCAFBC7B5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46602" y="1045658"/>
            <a:ext cx="8505043" cy="56679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369F47-F94E-A5A6-B820-4CFB85DFAE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spcFirstLastPara="1" wrap="square" lIns="91425" tIns="45700" rIns="91425" bIns="45700" anchor="ctr" anchorCtr="0">
            <a:noAutofit/>
          </a:bodyPr>
          <a:lstStyle/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KC Water – Engineering &amp; Facilities</a:t>
            </a:r>
            <a:endParaRPr lang="en-US" b="0" dirty="0">
              <a:latin typeface="Arial"/>
              <a:cs typeface="Arial"/>
            </a:endParaRPr>
          </a:p>
          <a:p>
            <a:endParaRPr lang="en-US"/>
          </a:p>
        </p:txBody>
      </p:sp>
      <p:pic>
        <p:nvPicPr>
          <p:cNvPr id="3" name="Picture 2" descr="A close-up of a water supply&#10;&#10;AI-generated content may be incorrect.">
            <a:extLst>
              <a:ext uri="{FF2B5EF4-FFF2-40B4-BE49-F238E27FC236}">
                <a16:creationId xmlns:a16="http://schemas.microsoft.com/office/drawing/2014/main" id="{DCD46966-2BD9-4045-2EE1-EB15EE11E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7556"/>
            <a:ext cx="12192000" cy="450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0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F948F-60FF-1FAD-B7E9-DB1FD55FB6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>
                <a:latin typeface="Arial"/>
                <a:cs typeface="Arial"/>
              </a:rPr>
              <a:t>KC Water – Engineering &amp; Facilities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CE84AB-F704-8F50-41AF-637468FB7116}"/>
              </a:ext>
            </a:extLst>
          </p:cNvPr>
          <p:cNvSpPr txBox="1"/>
          <p:nvPr/>
        </p:nvSpPr>
        <p:spPr>
          <a:xfrm>
            <a:off x="4374931" y="2233448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3C087D-014C-0CDC-4D63-C78A3EAE0774}"/>
              </a:ext>
            </a:extLst>
          </p:cNvPr>
          <p:cNvGrpSpPr/>
          <p:nvPr/>
        </p:nvGrpSpPr>
        <p:grpSpPr>
          <a:xfrm>
            <a:off x="684702" y="2018805"/>
            <a:ext cx="2861570" cy="831274"/>
            <a:chOff x="684702" y="2018805"/>
            <a:chExt cx="2861570" cy="83127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8F3BE-D0C8-1085-747E-38378A60851A}"/>
                </a:ext>
              </a:extLst>
            </p:cNvPr>
            <p:cNvSpPr txBox="1"/>
            <p:nvPr/>
          </p:nvSpPr>
          <p:spPr>
            <a:xfrm>
              <a:off x="1516135" y="2089353"/>
              <a:ext cx="2030137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The current plant is approximately </a:t>
              </a:r>
              <a:br>
                <a:rPr lang="en-US"/>
              </a:br>
              <a:r>
                <a:rPr lang="en-US" b="1"/>
                <a:t>100 years old </a:t>
              </a:r>
              <a:endParaRPr lang="en-US"/>
            </a:p>
          </p:txBody>
        </p:sp>
        <p:pic>
          <p:nvPicPr>
            <p:cNvPr id="14" name="Picture 13" descr="A blue circle with white text&#10;&#10;AI-generated content may be incorrect.">
              <a:extLst>
                <a:ext uri="{FF2B5EF4-FFF2-40B4-BE49-F238E27FC236}">
                  <a16:creationId xmlns:a16="http://schemas.microsoft.com/office/drawing/2014/main" id="{E3F5889A-BA28-6602-1109-F2C30234C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702" y="2018805"/>
              <a:ext cx="821379" cy="83127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929DCA-9CD3-4F63-926B-444CE1597D94}"/>
              </a:ext>
            </a:extLst>
          </p:cNvPr>
          <p:cNvGrpSpPr/>
          <p:nvPr/>
        </p:nvGrpSpPr>
        <p:grpSpPr>
          <a:xfrm>
            <a:off x="4126943" y="2038597"/>
            <a:ext cx="3156275" cy="1004863"/>
            <a:chOff x="4126943" y="2038597"/>
            <a:chExt cx="3156275" cy="1004863"/>
          </a:xfrm>
        </p:grpSpPr>
        <p:pic>
          <p:nvPicPr>
            <p:cNvPr id="12" name="Picture 11" descr="A white line on a blue circle with a wrench in the center&#10;&#10;AI-generated content may be incorrect.">
              <a:extLst>
                <a:ext uri="{FF2B5EF4-FFF2-40B4-BE49-F238E27FC236}">
                  <a16:creationId xmlns:a16="http://schemas.microsoft.com/office/drawing/2014/main" id="{25EB76C6-D29D-FD74-4F4A-571A3477E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126943" y="2038597"/>
              <a:ext cx="831272" cy="83127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2C2BF4A-970C-BB52-2CEB-38622D091665}"/>
                </a:ext>
              </a:extLst>
            </p:cNvPr>
            <p:cNvSpPr txBox="1"/>
            <p:nvPr/>
          </p:nvSpPr>
          <p:spPr>
            <a:xfrm>
              <a:off x="4935862" y="2089353"/>
              <a:ext cx="2347356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Maintaining the old facilities requires </a:t>
              </a:r>
            </a:p>
            <a:p>
              <a:r>
                <a:rPr lang="en-US" b="1"/>
                <a:t>expensive specialized </a:t>
              </a:r>
              <a:br>
                <a:rPr lang="en-US" b="1"/>
              </a:br>
              <a:r>
                <a:rPr lang="en-US" b="1"/>
                <a:t>contracts</a:t>
              </a:r>
              <a:endParaRPr lang="en-US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CD1F39B3-90E1-8804-01B4-1832A414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801668"/>
            <a:ext cx="10991851" cy="1325563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rgbClr val="2051A2"/>
                </a:solidFill>
              </a:rPr>
              <a:t>Why explore building a new treatment plant? 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158FDF-D3D1-D66B-77B4-141A063957E7}"/>
              </a:ext>
            </a:extLst>
          </p:cNvPr>
          <p:cNvGrpSpPr/>
          <p:nvPr/>
        </p:nvGrpSpPr>
        <p:grpSpPr>
          <a:xfrm>
            <a:off x="7654637" y="2038597"/>
            <a:ext cx="3576178" cy="831273"/>
            <a:chOff x="7654637" y="2038597"/>
            <a:chExt cx="3576178" cy="83127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7487149-B369-2388-0E8F-96D62FFE4E1D}"/>
                </a:ext>
              </a:extLst>
            </p:cNvPr>
            <p:cNvSpPr txBox="1"/>
            <p:nvPr/>
          </p:nvSpPr>
          <p:spPr>
            <a:xfrm>
              <a:off x="8487615" y="2089353"/>
              <a:ext cx="2743200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The City needs a more resilient water supply system with improved water quality</a:t>
              </a:r>
            </a:p>
          </p:txBody>
        </p:sp>
        <p:pic>
          <p:nvPicPr>
            <p:cNvPr id="7" name="Picture 6" descr="A white line drawing of a pipe&#10;&#10;AI-generated content may be incorrect.">
              <a:extLst>
                <a:ext uri="{FF2B5EF4-FFF2-40B4-BE49-F238E27FC236}">
                  <a16:creationId xmlns:a16="http://schemas.microsoft.com/office/drawing/2014/main" id="{CF15F68F-DFBE-968E-3ABD-93B0A838E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7654637" y="2038597"/>
              <a:ext cx="831272" cy="83127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B79F19-F346-3DC9-1D6F-3185C4436725}"/>
              </a:ext>
            </a:extLst>
          </p:cNvPr>
          <p:cNvGrpSpPr/>
          <p:nvPr/>
        </p:nvGrpSpPr>
        <p:grpSpPr>
          <a:xfrm>
            <a:off x="7657111" y="3664021"/>
            <a:ext cx="3573362" cy="954107"/>
            <a:chOff x="7657111" y="3729873"/>
            <a:chExt cx="3573362" cy="95410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6476295-644E-53E0-9A72-EDDFB78E2006}"/>
                </a:ext>
              </a:extLst>
            </p:cNvPr>
            <p:cNvSpPr txBox="1"/>
            <p:nvPr/>
          </p:nvSpPr>
          <p:spPr>
            <a:xfrm>
              <a:off x="8487273" y="3729873"/>
              <a:ext cx="2743200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Existing plant site has space and height constraints </a:t>
              </a:r>
              <a:br>
                <a:rPr lang="en-US"/>
              </a:br>
              <a:r>
                <a:rPr lang="en-US"/>
                <a:t>for new technology, processes and future expansion. </a:t>
              </a:r>
            </a:p>
          </p:txBody>
        </p:sp>
        <p:pic>
          <p:nvPicPr>
            <p:cNvPr id="9" name="Picture 8" descr="A white line drawing of a house with a drop of water inside&#10;&#10;AI-generated content may be incorrect.">
              <a:extLst>
                <a:ext uri="{FF2B5EF4-FFF2-40B4-BE49-F238E27FC236}">
                  <a16:creationId xmlns:a16="http://schemas.microsoft.com/office/drawing/2014/main" id="{265663A2-EA12-919A-C783-F4792BC2B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657111" y="3733305"/>
              <a:ext cx="831272" cy="83127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00F11B-4640-F976-8920-6988EC3DC01D}"/>
              </a:ext>
            </a:extLst>
          </p:cNvPr>
          <p:cNvGrpSpPr/>
          <p:nvPr/>
        </p:nvGrpSpPr>
        <p:grpSpPr>
          <a:xfrm>
            <a:off x="4131889" y="5286536"/>
            <a:ext cx="3376959" cy="831273"/>
            <a:chOff x="4131890" y="5230091"/>
            <a:chExt cx="3376959" cy="83127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FA166B6-7625-6B16-E3CB-CBB190DD19C5}"/>
                </a:ext>
              </a:extLst>
            </p:cNvPr>
            <p:cNvSpPr txBox="1"/>
            <p:nvPr/>
          </p:nvSpPr>
          <p:spPr>
            <a:xfrm flipH="1">
              <a:off x="4935181" y="5242375"/>
              <a:ext cx="2573668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New treatment technologies are more robust for emerging contaminants</a:t>
              </a:r>
            </a:p>
          </p:txBody>
        </p:sp>
        <p:pic>
          <p:nvPicPr>
            <p:cNvPr id="10" name="Picture 9" descr="A blue circle with white lines and a black background&#10;&#10;AI-generated content may be incorrect.">
              <a:extLst>
                <a:ext uri="{FF2B5EF4-FFF2-40B4-BE49-F238E27FC236}">
                  <a16:creationId xmlns:a16="http://schemas.microsoft.com/office/drawing/2014/main" id="{4A2BFA48-CE01-32AD-BF40-AC7D55414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131890" y="5230091"/>
              <a:ext cx="831272" cy="83127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418D26-7D73-872D-1AC2-E3EF485EA53D}"/>
              </a:ext>
            </a:extLst>
          </p:cNvPr>
          <p:cNvGrpSpPr/>
          <p:nvPr/>
        </p:nvGrpSpPr>
        <p:grpSpPr>
          <a:xfrm>
            <a:off x="682230" y="3728357"/>
            <a:ext cx="3081757" cy="831273"/>
            <a:chOff x="682230" y="3728357"/>
            <a:chExt cx="3081757" cy="83127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DD8F37-A768-08AD-93C4-4BDA308791AB}"/>
                </a:ext>
              </a:extLst>
            </p:cNvPr>
            <p:cNvSpPr txBox="1"/>
            <p:nvPr/>
          </p:nvSpPr>
          <p:spPr>
            <a:xfrm>
              <a:off x="1516136" y="3729873"/>
              <a:ext cx="2247851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KCMO is one of the </a:t>
              </a:r>
              <a:br>
                <a:rPr lang="en-US"/>
              </a:br>
              <a:r>
                <a:rPr lang="en-US" b="1"/>
                <a:t>only cities </a:t>
              </a:r>
              <a:r>
                <a:rPr lang="en-US"/>
                <a:t>its size with </a:t>
              </a:r>
              <a:r>
                <a:rPr lang="en-US" b="1"/>
                <a:t>one </a:t>
              </a:r>
              <a:r>
                <a:rPr lang="en-US"/>
                <a:t>water treatment plant</a:t>
              </a:r>
            </a:p>
          </p:txBody>
        </p:sp>
        <p:pic>
          <p:nvPicPr>
            <p:cNvPr id="11" name="Picture 10" descr="A blue circle with white buildings and trees&#10;&#10;AI-generated content may be incorrect.">
              <a:extLst>
                <a:ext uri="{FF2B5EF4-FFF2-40B4-BE49-F238E27FC236}">
                  <a16:creationId xmlns:a16="http://schemas.microsoft.com/office/drawing/2014/main" id="{45D3947A-BD0F-7FB0-3BDB-87BD22ED1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682230" y="3728357"/>
              <a:ext cx="831272" cy="83127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CEA739-CE66-E959-AC88-8D9E5CEEF71F}"/>
              </a:ext>
            </a:extLst>
          </p:cNvPr>
          <p:cNvGrpSpPr/>
          <p:nvPr/>
        </p:nvGrpSpPr>
        <p:grpSpPr>
          <a:xfrm>
            <a:off x="4127430" y="3730341"/>
            <a:ext cx="3165388" cy="831275"/>
            <a:chOff x="4136837" y="3720934"/>
            <a:chExt cx="3165388" cy="8312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9B872CD-DCBC-A39A-2E33-ED0E9BC5C45C}"/>
                </a:ext>
              </a:extLst>
            </p:cNvPr>
            <p:cNvSpPr txBox="1"/>
            <p:nvPr/>
          </p:nvSpPr>
          <p:spPr>
            <a:xfrm>
              <a:off x="4911122" y="3729873"/>
              <a:ext cx="2391103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There are no reliable, </a:t>
              </a:r>
              <a:br>
                <a:rPr lang="en-US"/>
              </a:br>
              <a:r>
                <a:rPr lang="en-US"/>
                <a:t>large interconnections with other metro utilities</a:t>
              </a:r>
            </a:p>
          </p:txBody>
        </p:sp>
        <p:pic>
          <p:nvPicPr>
            <p:cNvPr id="13" name="Picture 12" descr="A blue circle with white lines and lightning&#10;&#10;AI-generated content may be incorrect.">
              <a:extLst>
                <a:ext uri="{FF2B5EF4-FFF2-40B4-BE49-F238E27FC236}">
                  <a16:creationId xmlns:a16="http://schemas.microsoft.com/office/drawing/2014/main" id="{E1EB5381-9709-E0E9-5636-B9C9025E2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36837" y="3720934"/>
              <a:ext cx="841171" cy="83127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E3A0EDA-7190-0768-FE95-AC2822E72B80}"/>
              </a:ext>
            </a:extLst>
          </p:cNvPr>
          <p:cNvSpPr txBox="1"/>
          <p:nvPr/>
        </p:nvSpPr>
        <p:spPr>
          <a:xfrm>
            <a:off x="1580435" y="5228760"/>
            <a:ext cx="230584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Loss of water service could cost region over $100M/day according to FEMA economic valuation</a:t>
            </a:r>
          </a:p>
        </p:txBody>
      </p:sp>
      <p:pic>
        <p:nvPicPr>
          <p:cNvPr id="21" name="Picture 20" descr="A blue circle with a white dollar sign&#10;&#10;AI-generated content may be incorrect.">
            <a:extLst>
              <a:ext uri="{FF2B5EF4-FFF2-40B4-BE49-F238E27FC236}">
                <a16:creationId xmlns:a16="http://schemas.microsoft.com/office/drawing/2014/main" id="{F9C222CA-0394-AC9D-4980-F6659E518B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112" y="5285594"/>
            <a:ext cx="865912" cy="8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4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7A00CF-B0BE-0DF5-9538-154DD29C9852}"/>
              </a:ext>
            </a:extLst>
          </p:cNvPr>
          <p:cNvSpPr txBox="1"/>
          <p:nvPr/>
        </p:nvSpPr>
        <p:spPr>
          <a:xfrm>
            <a:off x="600076" y="1040375"/>
            <a:ext cx="989511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00" b="1">
                <a:solidFill>
                  <a:srgbClr val="2051A2"/>
                </a:solidFill>
                <a:cs typeface="Setimo" panose="020B0603020204030204" pitchFamily="34" charset="77"/>
              </a:rPr>
              <a:t>Project Drivers</a:t>
            </a:r>
          </a:p>
        </p:txBody>
      </p:sp>
      <p:sp>
        <p:nvSpPr>
          <p:cNvPr id="6" name="Google Shape;525;g32d55b93a01_1_215">
            <a:extLst>
              <a:ext uri="{FF2B5EF4-FFF2-40B4-BE49-F238E27FC236}">
                <a16:creationId xmlns:a16="http://schemas.microsoft.com/office/drawing/2014/main" id="{95556931-7FD9-5CE0-1486-2972271B82B6}"/>
              </a:ext>
            </a:extLst>
          </p:cNvPr>
          <p:cNvSpPr txBox="1">
            <a:spLocks/>
          </p:cNvSpPr>
          <p:nvPr/>
        </p:nvSpPr>
        <p:spPr>
          <a:xfrm>
            <a:off x="3985225" y="316879"/>
            <a:ext cx="4242470" cy="526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marR="0" lvl="0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CFDFD"/>
              </a:buClr>
              <a:buSzPts val="1050"/>
              <a:buFont typeface="Arial"/>
              <a:buNone/>
              <a:defRPr sz="1050" b="1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CFDFD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CFDFD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CFDFD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CFDFD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-US" sz="1400" dirty="0"/>
              <a:t>KC Water – Engineering &amp; Facilities</a:t>
            </a:r>
            <a:endParaRPr lang="en-US" dirty="0"/>
          </a:p>
          <a:p>
            <a:pPr marL="0" indent="0"/>
            <a:endParaRPr lang="en-US" sz="9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9FCD70-09EE-4F98-9428-E791C5FA7CE6}"/>
              </a:ext>
            </a:extLst>
          </p:cNvPr>
          <p:cNvGrpSpPr/>
          <p:nvPr/>
        </p:nvGrpSpPr>
        <p:grpSpPr>
          <a:xfrm>
            <a:off x="881252" y="1753183"/>
            <a:ext cx="5496854" cy="698500"/>
            <a:chOff x="881252" y="1753183"/>
            <a:chExt cx="5496854" cy="698500"/>
          </a:xfrm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1A5E9E64-2980-FFCC-FB3C-5FCD126BE18E}"/>
                </a:ext>
              </a:extLst>
            </p:cNvPr>
            <p:cNvSpPr txBox="1">
              <a:spLocks/>
            </p:cNvSpPr>
            <p:nvPr/>
          </p:nvSpPr>
          <p:spPr>
            <a:xfrm>
              <a:off x="1603377" y="1903555"/>
              <a:ext cx="4774729" cy="518393"/>
            </a:xfrm>
            <a:prstGeom prst="rect">
              <a:avLst/>
            </a:prstGeom>
          </p:spPr>
          <p:txBody>
            <a:bodyPr lIns="91440" tIns="45720" rIns="91440" bIns="45720" anchor="t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800"/>
                </a:spcAft>
              </a:pPr>
              <a:r>
                <a:rPr lang="en-US" sz="2200">
                  <a:solidFill>
                    <a:schemeClr val="bg1"/>
                  </a:solidFill>
                </a:rPr>
                <a:t>Provide </a:t>
              </a:r>
              <a:r>
                <a:rPr lang="en-US" sz="2200">
                  <a:solidFill>
                    <a:srgbClr val="222222"/>
                  </a:solidFill>
                </a:rPr>
                <a:t>redundant </a:t>
              </a:r>
              <a:r>
                <a:rPr lang="en-US" sz="2200">
                  <a:solidFill>
                    <a:schemeClr val="bg1"/>
                  </a:solidFill>
                </a:rPr>
                <a:t>water source reliability</a:t>
              </a:r>
              <a:endParaRPr lang="en-US" sz="2200">
                <a:solidFill>
                  <a:schemeClr val="bg1"/>
                </a:solidFill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US" sz="2200">
                <a:solidFill>
                  <a:schemeClr val="bg1"/>
                </a:solidFill>
                <a:cs typeface="Arial"/>
              </a:endParaRPr>
            </a:p>
          </p:txBody>
        </p:sp>
        <p:pic>
          <p:nvPicPr>
            <p:cNvPr id="2" name="Graphic 1" descr="Chevron arrows with solid fill">
              <a:extLst>
                <a:ext uri="{FF2B5EF4-FFF2-40B4-BE49-F238E27FC236}">
                  <a16:creationId xmlns:a16="http://schemas.microsoft.com/office/drawing/2014/main" id="{005E1682-89D9-B3AB-6C76-08990F181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1252" y="1753183"/>
              <a:ext cx="723900" cy="6985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94708FE-2B03-78FA-FB86-7B5133B128DD}"/>
              </a:ext>
            </a:extLst>
          </p:cNvPr>
          <p:cNvGrpSpPr/>
          <p:nvPr/>
        </p:nvGrpSpPr>
        <p:grpSpPr>
          <a:xfrm>
            <a:off x="881251" y="2585032"/>
            <a:ext cx="5496854" cy="698500"/>
            <a:chOff x="881252" y="1753183"/>
            <a:chExt cx="5496854" cy="698500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DA8AB83-6191-C595-9CD6-8C3D1F5E0592}"/>
                </a:ext>
              </a:extLst>
            </p:cNvPr>
            <p:cNvSpPr txBox="1">
              <a:spLocks/>
            </p:cNvSpPr>
            <p:nvPr/>
          </p:nvSpPr>
          <p:spPr>
            <a:xfrm>
              <a:off x="1603377" y="1903555"/>
              <a:ext cx="4774729" cy="518393"/>
            </a:xfrm>
            <a:prstGeom prst="rect">
              <a:avLst/>
            </a:prstGeom>
          </p:spPr>
          <p:txBody>
            <a:bodyPr lIns="91440" tIns="45720" rIns="91440" bIns="45720" anchor="t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200">
                  <a:solidFill>
                    <a:schemeClr val="bg1"/>
                  </a:solidFill>
                  <a:ea typeface="+mn-lt"/>
                  <a:cs typeface="+mn-lt"/>
                </a:rPr>
                <a:t>Build resilient infrastructure </a:t>
              </a:r>
              <a:endParaRPr lang="en-US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US" sz="2200">
                <a:solidFill>
                  <a:schemeClr val="bg1"/>
                </a:solidFill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US" sz="2200">
                <a:solidFill>
                  <a:schemeClr val="bg1"/>
                </a:solidFill>
                <a:cs typeface="Arial"/>
              </a:endParaRPr>
            </a:p>
          </p:txBody>
        </p:sp>
        <p:pic>
          <p:nvPicPr>
            <p:cNvPr id="9" name="Graphic 8" descr="Chevron arrows with solid fill">
              <a:extLst>
                <a:ext uri="{FF2B5EF4-FFF2-40B4-BE49-F238E27FC236}">
                  <a16:creationId xmlns:a16="http://schemas.microsoft.com/office/drawing/2014/main" id="{3468F04C-BE39-C236-EA19-7AFF2D6F2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1252" y="1753183"/>
              <a:ext cx="723900" cy="6985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9188B47-BA9A-9953-4EF3-9027CA471C40}"/>
              </a:ext>
            </a:extLst>
          </p:cNvPr>
          <p:cNvGrpSpPr/>
          <p:nvPr/>
        </p:nvGrpSpPr>
        <p:grpSpPr>
          <a:xfrm>
            <a:off x="868552" y="3454983"/>
            <a:ext cx="5496854" cy="698500"/>
            <a:chOff x="868552" y="3454983"/>
            <a:chExt cx="5496854" cy="698500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E83776B5-456F-9CC1-47E7-BF5D9C61309E}"/>
                </a:ext>
              </a:extLst>
            </p:cNvPr>
            <p:cNvSpPr txBox="1">
              <a:spLocks/>
            </p:cNvSpPr>
            <p:nvPr/>
          </p:nvSpPr>
          <p:spPr>
            <a:xfrm>
              <a:off x="1590677" y="3605355"/>
              <a:ext cx="4774729" cy="518393"/>
            </a:xfrm>
            <a:prstGeom prst="rect">
              <a:avLst/>
            </a:prstGeom>
          </p:spPr>
          <p:txBody>
            <a:bodyPr lIns="91440" tIns="45720" rIns="91440" bIns="45720" anchor="t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200">
                  <a:solidFill>
                    <a:schemeClr val="bg1"/>
                  </a:solidFill>
                  <a:ea typeface="+mn-lt"/>
                  <a:cs typeface="+mn-lt"/>
                </a:rPr>
                <a:t>Reduce risk of water supply shutdowns due to point source operational risks </a:t>
              </a:r>
              <a:endParaRPr lang="en-US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US" sz="2200">
                <a:solidFill>
                  <a:schemeClr val="bg1"/>
                </a:solidFill>
                <a:cs typeface="Arial"/>
              </a:endParaRPr>
            </a:p>
          </p:txBody>
        </p:sp>
        <p:pic>
          <p:nvPicPr>
            <p:cNvPr id="21" name="Graphic 20" descr="Chevron arrows with solid fill">
              <a:extLst>
                <a:ext uri="{FF2B5EF4-FFF2-40B4-BE49-F238E27FC236}">
                  <a16:creationId xmlns:a16="http://schemas.microsoft.com/office/drawing/2014/main" id="{CF1E53B2-DC6C-76DC-525D-1932EBCB9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8552" y="3454983"/>
              <a:ext cx="723900" cy="6985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58286E-4CC4-7F3E-8045-FC53794D8307}"/>
              </a:ext>
            </a:extLst>
          </p:cNvPr>
          <p:cNvGrpSpPr/>
          <p:nvPr/>
        </p:nvGrpSpPr>
        <p:grpSpPr>
          <a:xfrm>
            <a:off x="6310501" y="1645232"/>
            <a:ext cx="5496854" cy="698500"/>
            <a:chOff x="6310501" y="1645232"/>
            <a:chExt cx="5496854" cy="698500"/>
          </a:xfrm>
        </p:grpSpPr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1713A5B7-41A6-A352-F177-E2DE8F24CDE0}"/>
                </a:ext>
              </a:extLst>
            </p:cNvPr>
            <p:cNvSpPr txBox="1">
              <a:spLocks/>
            </p:cNvSpPr>
            <p:nvPr/>
          </p:nvSpPr>
          <p:spPr>
            <a:xfrm>
              <a:off x="7032626" y="1795604"/>
              <a:ext cx="4774729" cy="518393"/>
            </a:xfrm>
            <a:prstGeom prst="rect">
              <a:avLst/>
            </a:prstGeom>
          </p:spPr>
          <p:txBody>
            <a:bodyPr lIns="91440" tIns="45720" rIns="91440" bIns="45720" anchor="t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200">
                  <a:solidFill>
                    <a:schemeClr val="bg1"/>
                  </a:solidFill>
                  <a:ea typeface="+mn-lt"/>
                  <a:cs typeface="+mn-lt"/>
                </a:rPr>
                <a:t>Utilize modern treatment technologies to optimize chemical usage 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endParaRPr lang="en-US" sz="2200">
                <a:solidFill>
                  <a:schemeClr val="bg1"/>
                </a:solidFill>
                <a:cs typeface="Arial"/>
              </a:endParaRPr>
            </a:p>
          </p:txBody>
        </p:sp>
        <p:pic>
          <p:nvPicPr>
            <p:cNvPr id="27" name="Graphic 26" descr="Chevron arrows with solid fill">
              <a:extLst>
                <a:ext uri="{FF2B5EF4-FFF2-40B4-BE49-F238E27FC236}">
                  <a16:creationId xmlns:a16="http://schemas.microsoft.com/office/drawing/2014/main" id="{DF00A08F-460B-B788-1258-E1AFFF626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10501" y="1645232"/>
              <a:ext cx="723900" cy="6985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B5514D-45CF-B169-21EF-71BF43B3AC1A}"/>
              </a:ext>
            </a:extLst>
          </p:cNvPr>
          <p:cNvGrpSpPr/>
          <p:nvPr/>
        </p:nvGrpSpPr>
        <p:grpSpPr>
          <a:xfrm>
            <a:off x="6329551" y="2985081"/>
            <a:ext cx="5496854" cy="698500"/>
            <a:chOff x="6329551" y="2985081"/>
            <a:chExt cx="5496854" cy="698500"/>
          </a:xfrm>
        </p:grpSpPr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DF790E94-3A3F-CC74-E8AA-7D943D67D5D1}"/>
                </a:ext>
              </a:extLst>
            </p:cNvPr>
            <p:cNvSpPr txBox="1">
              <a:spLocks/>
            </p:cNvSpPr>
            <p:nvPr/>
          </p:nvSpPr>
          <p:spPr>
            <a:xfrm>
              <a:off x="7051676" y="3135453"/>
              <a:ext cx="4774729" cy="518393"/>
            </a:xfrm>
            <a:prstGeom prst="rect">
              <a:avLst/>
            </a:prstGeom>
          </p:spPr>
          <p:txBody>
            <a:bodyPr lIns="91440" tIns="45720" rIns="91440" bIns="45720" anchor="t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200" dirty="0">
                  <a:solidFill>
                    <a:schemeClr val="bg1"/>
                  </a:solidFill>
                  <a:ea typeface="+mn-lt"/>
                  <a:cs typeface="+mn-lt"/>
                </a:rPr>
                <a:t>Utilize emerging technologies to potentially remove new contaminants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endParaRPr lang="en-US" sz="2200" dirty="0">
                <a:solidFill>
                  <a:schemeClr val="bg1"/>
                </a:solidFill>
                <a:cs typeface="Arial"/>
              </a:endParaRPr>
            </a:p>
          </p:txBody>
        </p:sp>
        <p:pic>
          <p:nvPicPr>
            <p:cNvPr id="29" name="Graphic 28" descr="Chevron arrows with solid fill">
              <a:extLst>
                <a:ext uri="{FF2B5EF4-FFF2-40B4-BE49-F238E27FC236}">
                  <a16:creationId xmlns:a16="http://schemas.microsoft.com/office/drawing/2014/main" id="{1474E970-628B-50F5-AB54-1225BA3C3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29551" y="2985081"/>
              <a:ext cx="723900" cy="6985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5511F7-7C9D-3178-8CF0-58654880F9A9}"/>
              </a:ext>
            </a:extLst>
          </p:cNvPr>
          <p:cNvGrpSpPr/>
          <p:nvPr/>
        </p:nvGrpSpPr>
        <p:grpSpPr>
          <a:xfrm>
            <a:off x="6348601" y="4185231"/>
            <a:ext cx="5496854" cy="698500"/>
            <a:chOff x="6348601" y="4185231"/>
            <a:chExt cx="5496854" cy="698500"/>
          </a:xfrm>
        </p:grpSpPr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729DD234-1002-7D3B-691B-F33E3F9A591A}"/>
                </a:ext>
              </a:extLst>
            </p:cNvPr>
            <p:cNvSpPr txBox="1">
              <a:spLocks/>
            </p:cNvSpPr>
            <p:nvPr/>
          </p:nvSpPr>
          <p:spPr>
            <a:xfrm>
              <a:off x="7070726" y="4335603"/>
              <a:ext cx="4774729" cy="518393"/>
            </a:xfrm>
            <a:prstGeom prst="rect">
              <a:avLst/>
            </a:prstGeom>
          </p:spPr>
          <p:txBody>
            <a:bodyPr lIns="91440" tIns="45720" rIns="91440" bIns="45720" anchor="t"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200">
                  <a:solidFill>
                    <a:schemeClr val="bg1"/>
                  </a:solidFill>
                  <a:ea typeface="+mn-lt"/>
                  <a:cs typeface="+mn-lt"/>
                </a:rPr>
                <a:t>Reduce current operations and Maintenance costs with maintaining existing systems in limited space and structures</a:t>
              </a:r>
              <a:endParaRPr lang="en-US">
                <a:solidFill>
                  <a:schemeClr val="bg1"/>
                </a:solidFill>
              </a:endParaRPr>
            </a:p>
            <a:p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endParaRPr lang="en-US" sz="2200">
                <a:solidFill>
                  <a:schemeClr val="bg1"/>
                </a:solidFill>
                <a:cs typeface="Arial"/>
              </a:endParaRPr>
            </a:p>
          </p:txBody>
        </p:sp>
        <p:pic>
          <p:nvPicPr>
            <p:cNvPr id="31" name="Graphic 30" descr="Chevron arrows with solid fill">
              <a:extLst>
                <a:ext uri="{FF2B5EF4-FFF2-40B4-BE49-F238E27FC236}">
                  <a16:creationId xmlns:a16="http://schemas.microsoft.com/office/drawing/2014/main" id="{7ABCA926-FFDC-7D29-54DF-3B61A3A80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48601" y="4185231"/>
              <a:ext cx="723900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606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946BE-2CC9-B05C-4359-EB985338F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757785"/>
            <a:ext cx="10991851" cy="1325563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00">
                <a:solidFill>
                  <a:srgbClr val="2051A2"/>
                </a:solidFill>
              </a:rPr>
              <a:t>Project Benefits: </a:t>
            </a:r>
            <a:endParaRPr lang="en-US" sz="3700"/>
          </a:p>
        </p:txBody>
      </p:sp>
      <p:sp>
        <p:nvSpPr>
          <p:cNvPr id="7" name="Google Shape;525;g32d55b93a01_1_215">
            <a:extLst>
              <a:ext uri="{FF2B5EF4-FFF2-40B4-BE49-F238E27FC236}">
                <a16:creationId xmlns:a16="http://schemas.microsoft.com/office/drawing/2014/main" id="{05244AAA-5981-E113-8076-6849A81AE07B}"/>
              </a:ext>
            </a:extLst>
          </p:cNvPr>
          <p:cNvSpPr txBox="1">
            <a:spLocks/>
          </p:cNvSpPr>
          <p:nvPr/>
        </p:nvSpPr>
        <p:spPr>
          <a:xfrm>
            <a:off x="4007985" y="305994"/>
            <a:ext cx="4215257" cy="443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marR="0" lvl="0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CFDFD"/>
              </a:buClr>
              <a:buSzPts val="1050"/>
              <a:buFont typeface="Arial"/>
              <a:buNone/>
              <a:defRPr sz="1050" b="1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CFDFD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CFDFD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CFDFD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CFDFD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-US" sz="1400"/>
              <a:t>KC Water – Engineering &amp; Facilities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C9079C7-3C2A-ADAE-7123-E7FD875A7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16100" y="1714065"/>
            <a:ext cx="5286375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phic 8" descr="Chevron arrows with solid fill">
            <a:extLst>
              <a:ext uri="{FF2B5EF4-FFF2-40B4-BE49-F238E27FC236}">
                <a16:creationId xmlns:a16="http://schemas.microsoft.com/office/drawing/2014/main" id="{F11C26FA-6DAE-1C2B-255E-33071C444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0752" y="1753183"/>
            <a:ext cx="723900" cy="698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931499-E100-6215-27EC-8686B2947A98}"/>
              </a:ext>
            </a:extLst>
          </p:cNvPr>
          <p:cNvSpPr txBox="1">
            <a:spLocks/>
          </p:cNvSpPr>
          <p:nvPr/>
        </p:nvSpPr>
        <p:spPr>
          <a:xfrm>
            <a:off x="1431926" y="2621104"/>
            <a:ext cx="4774729" cy="51839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Enables Briarcliff WTP to run at lower capacity/shutdown for upgrades and repairs 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>
              <a:solidFill>
                <a:schemeClr val="bg1"/>
              </a:solidFill>
              <a:cs typeface="Arial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EDDEA6-DF0A-4D01-A562-D88349F2236A}"/>
              </a:ext>
            </a:extLst>
          </p:cNvPr>
          <p:cNvSpPr txBox="1">
            <a:spLocks/>
          </p:cNvSpPr>
          <p:nvPr/>
        </p:nvSpPr>
        <p:spPr>
          <a:xfrm>
            <a:off x="1431927" y="1827355"/>
            <a:ext cx="4774729" cy="51839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Furthers resiliency of overall water supply </a:t>
            </a:r>
            <a:endParaRPr lang="en-US" sz="2000">
              <a:solidFill>
                <a:schemeClr val="bg1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endParaRPr lang="en-US" sz="2000">
              <a:solidFill>
                <a:schemeClr val="bg1"/>
              </a:solidFill>
              <a:cs typeface="Arial"/>
            </a:endParaRPr>
          </a:p>
        </p:txBody>
      </p:sp>
      <p:pic>
        <p:nvPicPr>
          <p:cNvPr id="12" name="Graphic 11" descr="Chevron arrows with solid fill">
            <a:extLst>
              <a:ext uri="{FF2B5EF4-FFF2-40B4-BE49-F238E27FC236}">
                <a16:creationId xmlns:a16="http://schemas.microsoft.com/office/drawing/2014/main" id="{6A96D17A-E323-93CD-CCB6-C92EAFB71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801" y="2623132"/>
            <a:ext cx="723900" cy="6985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8147A70-F4E3-8E72-CE7B-375D71FD3AC8}"/>
              </a:ext>
            </a:extLst>
          </p:cNvPr>
          <p:cNvSpPr txBox="1">
            <a:spLocks/>
          </p:cNvSpPr>
          <p:nvPr/>
        </p:nvSpPr>
        <p:spPr>
          <a:xfrm>
            <a:off x="1450976" y="3592653"/>
            <a:ext cx="4762029" cy="53744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Gives operational flexibility to: 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2000">
                <a:solidFill>
                  <a:schemeClr val="bg1"/>
                </a:solidFill>
                <a:cs typeface="Arial"/>
              </a:rPr>
              <a:t> </a:t>
            </a:r>
          </a:p>
        </p:txBody>
      </p:sp>
      <p:pic>
        <p:nvPicPr>
          <p:cNvPr id="15" name="Graphic 14" descr="Chevron arrows with solid fill">
            <a:extLst>
              <a:ext uri="{FF2B5EF4-FFF2-40B4-BE49-F238E27FC236}">
                <a16:creationId xmlns:a16="http://schemas.microsoft.com/office/drawing/2014/main" id="{E7644F30-19E2-9899-9A77-B5B29BFDC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8851" y="3429581"/>
            <a:ext cx="723900" cy="69850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B4ACBE3-0865-1EE2-F2F5-F82401582C89}"/>
              </a:ext>
            </a:extLst>
          </p:cNvPr>
          <p:cNvSpPr txBox="1">
            <a:spLocks/>
          </p:cNvSpPr>
          <p:nvPr/>
        </p:nvSpPr>
        <p:spPr>
          <a:xfrm>
            <a:off x="1889126" y="4030803"/>
            <a:ext cx="4762029" cy="53744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har char="•"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Provide service </a:t>
            </a:r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south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of MO River </a:t>
            </a:r>
            <a:br>
              <a:rPr lang="en-US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from second WTP 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buChar char="•"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Provide service </a:t>
            </a:r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north 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of MO River </a:t>
            </a:r>
            <a:br>
              <a:rPr lang="en-US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from Briarcliff WTP</a:t>
            </a:r>
          </a:p>
          <a:p>
            <a:endParaRPr lang="en-US">
              <a:solidFill>
                <a:schemeClr val="bg1"/>
              </a:solidFill>
              <a:cs typeface="Arial"/>
            </a:endParaRPr>
          </a:p>
          <a:p>
            <a:endParaRPr lang="en-US" sz="200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2000">
                <a:solidFill>
                  <a:schemeClr val="bg1"/>
                </a:solidFill>
                <a:cs typeface="Arial"/>
              </a:rPr>
              <a:t> 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0A35EBA-3867-88F3-028C-01CC149B3F21}"/>
              </a:ext>
            </a:extLst>
          </p:cNvPr>
          <p:cNvSpPr txBox="1">
            <a:spLocks/>
          </p:cNvSpPr>
          <p:nvPr/>
        </p:nvSpPr>
        <p:spPr>
          <a:xfrm>
            <a:off x="1463676" y="5338903"/>
            <a:ext cx="6152679" cy="53744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Operate one plant as a base load plant and one plant as peak load plant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 sz="200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2000">
                <a:solidFill>
                  <a:schemeClr val="bg1"/>
                </a:solidFill>
                <a:cs typeface="Arial"/>
              </a:rPr>
              <a:t> </a:t>
            </a:r>
          </a:p>
        </p:txBody>
      </p:sp>
      <p:pic>
        <p:nvPicPr>
          <p:cNvPr id="20" name="Graphic 19" descr="Chevron arrows with solid fill">
            <a:extLst>
              <a:ext uri="{FF2B5EF4-FFF2-40B4-BE49-F238E27FC236}">
                <a16:creationId xmlns:a16="http://schemas.microsoft.com/office/drawing/2014/main" id="{54E414A3-B891-3B6E-F56F-5A76AF7E3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7901" y="5175831"/>
            <a:ext cx="7239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0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4" grpId="0"/>
      <p:bldP spid="18" grpId="0"/>
      <p:bldP spid="19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0.0"/>
  <p:tag name="SLIDO_PRESENTATION_ID" val="570bf806-20d9-48b7-bd98-f3d33b292f0e"/>
  <p:tag name="SLIDO_EVENT_UUID" val="d2a7f9eb-4eb6-479a-9293-7ab352305c86"/>
  <p:tag name="SLIDO_EVENT_SECTION_UUID" val="4bd25676-9871-4c23-9002-335195377e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TYPE" val="SlidoPoll"/>
  <p:tag name="SLIDO_POLL_UUID" val="f746c4b8-bbff-47c5-867d-5ed948099d58"/>
  <p:tag name="SLIDO_TIMELINE" val="W3sic2hvd1Jlc3VsdHMiOnRydWUsInBvbGxRdWVzdGlvblV1aWQiOiJkNjNiNDExMC0wZmY3LTQzM2YtYTM4YS01YzFjM2QzMTI3MjMi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heme/theme1.xml><?xml version="1.0" encoding="utf-8"?>
<a:theme xmlns:a="http://schemas.openxmlformats.org/drawingml/2006/main" name="Office Theme">
  <a:themeElements>
    <a:clrScheme name="Custom 10">
      <a:dk1>
        <a:srgbClr val="1D252C"/>
      </a:dk1>
      <a:lt1>
        <a:srgbClr val="1D252C"/>
      </a:lt1>
      <a:dk2>
        <a:srgbClr val="40C0C0"/>
      </a:dk2>
      <a:lt2>
        <a:srgbClr val="8CD9D9"/>
      </a:lt2>
      <a:accent1>
        <a:srgbClr val="40C0C0"/>
      </a:accent1>
      <a:accent2>
        <a:srgbClr val="93D500"/>
      </a:accent2>
      <a:accent3>
        <a:srgbClr val="CDDB00"/>
      </a:accent3>
      <a:accent4>
        <a:srgbClr val="FFCD00"/>
      </a:accent4>
      <a:accent5>
        <a:srgbClr val="FF8300"/>
      </a:accent5>
      <a:accent6>
        <a:srgbClr val="D23F1E"/>
      </a:accent6>
      <a:hlink>
        <a:srgbClr val="C1C5C8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227dabd-b37f-4c89-9b6b-18b2c0684805">
      <Terms xmlns="http://schemas.microsoft.com/office/infopath/2007/PartnerControls"/>
    </lcf76f155ced4ddcb4097134ff3c332f>
    <TaxCatchAll xmlns="cceb1859-d37c-4439-8c18-f6ee5ac633f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167FAA0EBE2F4894A3CEA887CC89F1" ma:contentTypeVersion="13" ma:contentTypeDescription="Create a new document." ma:contentTypeScope="" ma:versionID="2d6b2ff0088ec051727d1bf7a2fa1cb4">
  <xsd:schema xmlns:xsd="http://www.w3.org/2001/XMLSchema" xmlns:xs="http://www.w3.org/2001/XMLSchema" xmlns:p="http://schemas.microsoft.com/office/2006/metadata/properties" xmlns:ns2="f227dabd-b37f-4c89-9b6b-18b2c0684805" xmlns:ns3="cceb1859-d37c-4439-8c18-f6ee5ac633ff" targetNamespace="http://schemas.microsoft.com/office/2006/metadata/properties" ma:root="true" ma:fieldsID="716e3fc7ed381293e0641cfbf90df814" ns2:_="" ns3:_="">
    <xsd:import namespace="f227dabd-b37f-4c89-9b6b-18b2c0684805"/>
    <xsd:import namespace="cceb1859-d37c-4439-8c18-f6ee5ac633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27dabd-b37f-4c89-9b6b-18b2c06848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8099e0b-e00c-469a-8e3e-581119cc87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eb1859-d37c-4439-8c18-f6ee5ac633f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e39392e-2099-4ffd-bae7-ba7f1b6c5764}" ma:internalName="TaxCatchAll" ma:showField="CatchAllData" ma:web="cceb1859-d37c-4439-8c18-f6ee5ac633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A19630-88F2-4D37-9411-F90B3B39F5D1}">
  <ds:schemaRefs>
    <ds:schemaRef ds:uri="cceb1859-d37c-4439-8c18-f6ee5ac633ff"/>
    <ds:schemaRef ds:uri="f227dabd-b37f-4c89-9b6b-18b2c0684805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DA4BAF3-6EAF-4FCE-A08F-AC2AC068A6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BBD865-7E57-41BF-A7D3-1C22473D83DD}">
  <ds:schemaRefs>
    <ds:schemaRef ds:uri="cceb1859-d37c-4439-8c18-f6ee5ac633ff"/>
    <ds:schemaRef ds:uri="f227dabd-b37f-4c89-9b6b-18b2c06848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983</Words>
  <Application>Microsoft Office PowerPoint</Application>
  <PresentationFormat>Widescreen</PresentationFormat>
  <Paragraphs>190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Courier New</vt:lpstr>
      <vt:lpstr>Helvetica</vt:lpstr>
      <vt:lpstr>Setimo</vt:lpstr>
      <vt:lpstr>Wingdings</vt:lpstr>
      <vt:lpstr>Office Theme</vt:lpstr>
      <vt:lpstr>PowerPoint Presentation</vt:lpstr>
      <vt:lpstr>South Resiliency  Water Treatment Plant Project </vt:lpstr>
      <vt:lpstr>Agenda  </vt:lpstr>
      <vt:lpstr>Project Overview   </vt:lpstr>
      <vt:lpstr>Briarcliff Water Treatment Plant </vt:lpstr>
      <vt:lpstr>PowerPoint Presentation</vt:lpstr>
      <vt:lpstr>Why explore building a new treatment plant? </vt:lpstr>
      <vt:lpstr>PowerPoint Presentation</vt:lpstr>
      <vt:lpstr>Project Benefits: </vt:lpstr>
      <vt:lpstr>Project Support </vt:lpstr>
      <vt:lpstr>Area of Interest – East Bottoms </vt:lpstr>
      <vt:lpstr>PowerPoint Presentation</vt:lpstr>
      <vt:lpstr>Site Investigations</vt:lpstr>
      <vt:lpstr>Screening Criteria</vt:lpstr>
      <vt:lpstr>Area of Interest – East Bottoms</vt:lpstr>
      <vt:lpstr>Area of Interest – Site 1</vt:lpstr>
      <vt:lpstr>Area of Interest – Site 2</vt:lpstr>
      <vt:lpstr>Area of Interest – Site 3</vt:lpstr>
      <vt:lpstr>Preferred Site</vt:lpstr>
      <vt:lpstr>Project Funding </vt:lpstr>
      <vt:lpstr>PowerPoint Presentation</vt:lpstr>
      <vt:lpstr>Next Steps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Brooke Snider</dc:creator>
  <cp:lastModifiedBy>Overstreet, Jackson</cp:lastModifiedBy>
  <cp:revision>29</cp:revision>
  <dcterms:created xsi:type="dcterms:W3CDTF">2024-10-23T14:43:39Z</dcterms:created>
  <dcterms:modified xsi:type="dcterms:W3CDTF">2025-10-29T15:17:15Z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0x01010035167FAA0EBE2F4894A3CEA887CC89F1</vt:lpwstr>
  </property>
  <property fmtid="{D5CDD505-2E9C-101B-9397-08002B2CF9AE}" pid="3" name="MediaServiceImageTags">
    <vt:lpwstr/>
  </property>
</Properties>
</file>